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21"/>
  </p:notesMasterIdLst>
  <p:handoutMasterIdLst>
    <p:handoutMasterId r:id="rId22"/>
  </p:handoutMasterIdLst>
  <p:sldIdLst>
    <p:sldId id="256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</p:sldIdLst>
  <p:sldSz cx="12192000" cy="6858000"/>
  <p:notesSz cx="6797675" cy="9926638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1" roundtripDataSignature="AMtx7mhJiBglWniK1HiVO4fxaPh1sVc5l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F8BB0A6B-37AE-4ECC-AA93-17AF895A448C}">
  <a:tblStyle styleId="{F8BB0A6B-37AE-4ECC-AA93-17AF895A448C}" styleName="Table_0">
    <a:wholeTbl>
      <a:tcTxStyle b="off" i="off">
        <a:font>
          <a:latin typeface="Arial"/>
          <a:ea typeface="Arial"/>
          <a:cs typeface="Arial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BF5"/>
          </a:solidFill>
        </a:fill>
      </a:tcStyle>
    </a:wholeTbl>
    <a:band1H>
      <a:tcTxStyle/>
      <a:tcStyle>
        <a:tcBdr/>
        <a:fill>
          <a:solidFill>
            <a:srgbClr val="CDD4EA"/>
          </a:solidFill>
        </a:fill>
      </a:tcStyle>
    </a:band1H>
    <a:band2H>
      <a:tcTxStyle/>
      <a:tcStyle>
        <a:tcBdr/>
      </a:tcStyle>
    </a:band2H>
    <a:band1V>
      <a:tcTxStyle/>
      <a:tcStyle>
        <a:tcBdr/>
        <a:fill>
          <a:solidFill>
            <a:srgbClr val="CDD4EA"/>
          </a:solidFill>
        </a:fill>
      </a:tcStyle>
    </a:band1V>
    <a:band2V>
      <a:tcTxStyle/>
      <a:tcStyle>
        <a:tcBdr/>
      </a:tcStyle>
    </a:band2V>
    <a:la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Arial"/>
          <a:ea typeface="Arial"/>
          <a:cs typeface="Arial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 b="on" i="off">
        <a:font>
          <a:latin typeface="Arial"/>
          <a:ea typeface="Arial"/>
          <a:cs typeface="Arial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912" y="66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customschemas.google.com/relationships/presentationmetadata" Target="meta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handoutMaster" Target="handoutMasters/handoutMaster1.xml"/><Relationship Id="rId3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8DFB7A0-650B-4925-BCF8-67CE6D212DD2}" type="datetimeFigureOut">
              <a:rPr lang="ca-ES" smtClean="0"/>
              <a:t>18/9/2025</a:t>
            </a:fld>
            <a:endParaRPr lang="ca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49688" y="9428163"/>
            <a:ext cx="2946400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7D1439-B379-4DF1-B5A4-B5EB57F927FF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36" name="Google Shape;13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5" name="Google Shape;145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56" name="Google Shape;15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3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5" name="Google Shape;165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2" name="Google Shape;192;p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93" name="Google Shape;193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1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05" name="Google Shape;20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11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46" name="Google Shape;24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1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59" name="Google Shape;25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13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75" name="Google Shape;275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14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7" name="Google Shape;28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15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98" name="Google Shape;29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36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07" name="Google Shape;30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" name="Google Shape;317;p17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18" name="Google Shape;318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18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27" name="Google Shape;32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19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37" name="Google Shape;33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20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51" name="Google Shape;351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22:notes"/>
          <p:cNvSpPr txBox="1">
            <a:spLocks noGrp="1"/>
          </p:cNvSpPr>
          <p:nvPr>
            <p:ph type="body" idx="1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361" name="Google Shape;361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92075" y="744538"/>
            <a:ext cx="6615113" cy="3722687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objetos" type="obj">
  <p:cSld name="OBJEC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2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2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2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2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2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2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2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2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2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2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3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3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3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3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3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3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3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3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3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3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3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3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3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3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3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3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3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3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-ES"/>
              <a:pPr marL="0" lvl="0" indent="0" algn="r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0.png"/><Relationship Id="rId9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png"/><Relationship Id="rId3" Type="http://schemas.openxmlformats.org/officeDocument/2006/relationships/image" Target="../media/image11.png"/><Relationship Id="rId7" Type="http://schemas.openxmlformats.org/officeDocument/2006/relationships/image" Target="../media/image1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4.gi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11.png"/><Relationship Id="rId7" Type="http://schemas.openxmlformats.org/officeDocument/2006/relationships/image" Target="../media/image17.png"/><Relationship Id="rId12" Type="http://schemas.openxmlformats.org/officeDocument/2006/relationships/hyperlink" Target="https://www.hloom.com/es/resume/templates/openoffice" TargetMode="Externa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hyperlink" Target="https://plantillas-curriculum.com/" TargetMode="External"/><Relationship Id="rId5" Type="http://schemas.openxmlformats.org/officeDocument/2006/relationships/image" Target="../media/image3.png"/><Relationship Id="rId10" Type="http://schemas.openxmlformats.org/officeDocument/2006/relationships/hyperlink" Target="https://orientacion-laboral.infojobs.net/plantillas-de-curriculum-gratuitas" TargetMode="External"/><Relationship Id="rId4" Type="http://schemas.openxmlformats.org/officeDocument/2006/relationships/image" Target="../media/image2.png"/><Relationship Id="rId9" Type="http://schemas.openxmlformats.org/officeDocument/2006/relationships/hyperlink" Target="https://www.canva.com/es_es/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hyperlink" Target="https://www.riberadebreviva.org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ctrTitle"/>
          </p:nvPr>
        </p:nvSpPr>
        <p:spPr>
          <a:xfrm>
            <a:off x="1295400" y="1250379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None/>
            </a:pPr>
            <a:r>
              <a:rPr lang="ca-ES" sz="4800">
                <a:latin typeface="Arial"/>
                <a:ea typeface="Arial"/>
                <a:cs typeface="Arial"/>
                <a:sym typeface="Arial"/>
              </a:rPr>
              <a:t>Dispositiu d'inserció sociolaboral</a:t>
            </a:r>
            <a:br>
              <a:rPr lang="ca-ES">
                <a:latin typeface="Arial"/>
                <a:ea typeface="Arial"/>
                <a:cs typeface="Arial"/>
                <a:sym typeface="Arial"/>
              </a:rPr>
            </a:br>
            <a:r>
              <a:rPr lang="ca-ES">
                <a:latin typeface="Arial"/>
                <a:ea typeface="Arial"/>
                <a:cs typeface="Arial"/>
                <a:sym typeface="Arial"/>
              </a:rPr>
              <a:t> Ribera d'Ebre VIVA</a:t>
            </a:r>
            <a:endParaRPr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>
            <a:spLocks noGrp="1"/>
          </p:cNvSpPr>
          <p:nvPr>
            <p:ph type="subTitle" idx="1"/>
          </p:nvPr>
        </p:nvSpPr>
        <p:spPr>
          <a:xfrm>
            <a:off x="2445877" y="3927567"/>
            <a:ext cx="6139268" cy="18958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None/>
            </a:pPr>
            <a:r>
              <a:rPr lang="ca-ES" sz="3600" b="1"/>
              <a:t>Currículum Vitae</a:t>
            </a:r>
            <a:endParaRPr sz="3600" b="1"/>
          </a:p>
          <a:p>
            <a:pPr marL="0" lvl="0" indent="0" algn="ctr" rtl="0">
              <a:lnSpc>
                <a:spcPct val="90000"/>
              </a:lnSpc>
              <a:spcBef>
                <a:spcPts val="28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</a:pPr>
            <a:endParaRPr b="1"/>
          </a:p>
        </p:txBody>
      </p:sp>
      <p:pic>
        <p:nvPicPr>
          <p:cNvPr id="86" name="Google Shape;86;p1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87" name="Google Shape;87;p1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1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1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0" name="Google Shape;90;p1" descr="Imagen que contiene Texto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9917438" y="435794"/>
            <a:ext cx="1699133" cy="544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" name="Google Shape;91;p1" descr="Logotipo&#10;&#10;Descripción generada automáticamente con confianza media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29558" y="70699"/>
            <a:ext cx="2262433" cy="1272619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" descr="5673951.png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8823960" y="3450336"/>
            <a:ext cx="2270455" cy="227045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4"/>
          <p:cNvSpPr txBox="1">
            <a:spLocks noGrp="1"/>
          </p:cNvSpPr>
          <p:nvPr>
            <p:ph type="body" idx="1"/>
          </p:nvPr>
        </p:nvSpPr>
        <p:spPr>
          <a:xfrm>
            <a:off x="690563" y="1927225"/>
            <a:ext cx="10515600" cy="30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2500" lnSpcReduction="10000"/>
          </a:bodyPr>
          <a:lstStyle/>
          <a:p>
            <a:pPr marL="457200" lvl="0" indent="-342900" algn="l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SzPct val="44226"/>
              <a:buNone/>
            </a:pPr>
            <a:r>
              <a:rPr lang="ca-ES" sz="44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PRIMER PAS</a:t>
            </a:r>
            <a:r>
              <a:rPr lang="ca-ES" sz="4400" b="1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: </a:t>
            </a:r>
            <a:endParaRPr sz="4400" b="1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l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SzPct val="44226"/>
              <a:buNone/>
            </a:pPr>
            <a:r>
              <a:rPr lang="ca-ES" sz="4400" b="1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Fer un bon currículum acompanyat d’una carta de presentació.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39" name="Google Shape;139;p4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4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1" name="Google Shape;141;p4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142" name="Google Shape;142;p4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p5"/>
          <p:cNvSpPr txBox="1">
            <a:spLocks noGrp="1"/>
          </p:cNvSpPr>
          <p:nvPr>
            <p:ph type="title"/>
          </p:nvPr>
        </p:nvSpPr>
        <p:spPr>
          <a:xfrm>
            <a:off x="838200" y="711200"/>
            <a:ext cx="10515600" cy="979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ca-ES" b="1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Quins objectius té un CV</a:t>
            </a:r>
            <a:endParaRPr u="sng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48" name="Google Shape;148;p5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5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" name="Google Shape;150;p5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151" name="Google Shape;151;p5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2" name="Google Shape;152;p5"/>
          <p:cNvSpPr txBox="1">
            <a:spLocks noGrp="1"/>
          </p:cNvSpPr>
          <p:nvPr>
            <p:ph type="body" idx="1"/>
          </p:nvPr>
        </p:nvSpPr>
        <p:spPr>
          <a:xfrm>
            <a:off x="856488" y="1615313"/>
            <a:ext cx="4492752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800"/>
              <a:buNone/>
            </a:pPr>
            <a:r>
              <a:rPr lang="ca-ES" b="1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Que m’aporta a mi</a:t>
            </a:r>
            <a:endParaRPr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800"/>
              <a:buNone/>
            </a:pP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800"/>
              <a:buNone/>
            </a:pPr>
            <a:r>
              <a:rPr lang="ca-ES" sz="2600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· Obtenir una entrevista o continuar dins d’un procés de selecció.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800"/>
              <a:buNone/>
            </a:pP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34290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SzPts val="1800"/>
              <a:buNone/>
            </a:pPr>
            <a:r>
              <a:rPr lang="ca-ES" sz="2600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· Em facilita la presentació i defensa de la meva trajectòria d’una manera organitzada</a:t>
            </a:r>
            <a:endParaRPr sz="2600">
              <a:latin typeface="Calibri"/>
              <a:ea typeface="Calibri"/>
              <a:cs typeface="Calibri"/>
              <a:sym typeface="Calibri"/>
            </a:endParaRPr>
          </a:p>
          <a:p>
            <a: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endParaRPr/>
          </a:p>
        </p:txBody>
      </p:sp>
      <p:sp>
        <p:nvSpPr>
          <p:cNvPr id="153" name="Google Shape;153;p5"/>
          <p:cNvSpPr txBox="1"/>
          <p:nvPr/>
        </p:nvSpPr>
        <p:spPr>
          <a:xfrm>
            <a:off x="6080760" y="1700784"/>
            <a:ext cx="5001768" cy="43160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 b="1" i="0" u="none" strike="noStrike" cap="none" dirty="0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Que aporta a l’empresa</a:t>
            </a:r>
            <a:endParaRPr sz="28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a-ES" sz="2600" b="0" i="0" u="none" strike="noStrike" cap="none" dirty="0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· Servir com a mitjà de presentació de les característiques d’una candidatura.</a:t>
            </a:r>
            <a:endParaRPr sz="2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endParaRPr sz="2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90000"/>
              </a:lnSpc>
              <a:spcBef>
                <a:spcPts val="1001"/>
              </a:spcBef>
              <a:spcAft>
                <a:spcPts val="0"/>
              </a:spcAft>
              <a:buNone/>
            </a:pPr>
            <a:r>
              <a:rPr lang="ca-ES" sz="2600" b="0" i="0" u="none" strike="noStrike" cap="none" dirty="0">
                <a:solidFill>
                  <a:srgbClr val="2F5597"/>
                </a:solidFill>
                <a:latin typeface="Calibri"/>
                <a:ea typeface="Calibri"/>
                <a:cs typeface="Calibri"/>
                <a:sym typeface="Calibri"/>
              </a:rPr>
              <a:t>· Guiar a la persona que entrevista per indagar sobre aquells aspectes més rellevats reflectits al currículum</a:t>
            </a:r>
            <a:endParaRPr sz="26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6"/>
          <p:cNvSpPr txBox="1">
            <a:spLocks noGrp="1"/>
          </p:cNvSpPr>
          <p:nvPr>
            <p:ph type="body" idx="1"/>
          </p:nvPr>
        </p:nvSpPr>
        <p:spPr>
          <a:xfrm>
            <a:off x="690563" y="1927225"/>
            <a:ext cx="10515600" cy="30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42900" algn="ctr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SzPts val="1800"/>
              <a:buNone/>
            </a:pPr>
            <a:r>
              <a:rPr lang="ca-ES" sz="4400" b="1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COM HA DE SER EL CURRÍCULUM?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59" name="Google Shape;159;p6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" name="Google Shape;160;p6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1" name="Google Shape;161;p6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162" name="Google Shape;162;p6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7" name="Google Shape;167;p35" descr="Crea currículums vitae gratis y online con Canva"/>
          <p:cNvPicPr preferRelativeResize="0"/>
          <p:nvPr/>
        </p:nvPicPr>
        <p:blipFill rotWithShape="1">
          <a:blip r:embed="rId4">
            <a:alphaModFix/>
          </a:blip>
          <a:srcRect b="47792"/>
          <a:stretch/>
        </p:blipFill>
        <p:spPr>
          <a:xfrm>
            <a:off x="-51812" y="190675"/>
            <a:ext cx="12191999" cy="3027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35" descr="Texto&#10;&#10;Descripción generada automáticamente con confianza m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35" descr="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35" descr="Interfaz de usuario gráfica, Texto, Chat o mensaje de texto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171" name="Google Shape;171;p35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72" name="Google Shape;172;p35" descr="Imagen que contiene Texto&#10;&#10;Descripción generada automáticamente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9917438" y="435794"/>
            <a:ext cx="1699133" cy="54459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3" name="Google Shape;173;p35" descr="Logotipo&#10;&#10;Descripción generada automáticamente con confianza media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111983" y="71786"/>
            <a:ext cx="2262433" cy="1272619"/>
          </a:xfrm>
          <a:prstGeom prst="rect">
            <a:avLst/>
          </a:prstGeom>
          <a:noFill/>
          <a:ln>
            <a:noFill/>
          </a:ln>
        </p:spPr>
      </p:pic>
      <p:sp>
        <p:nvSpPr>
          <p:cNvPr id="174" name="Google Shape;174;p35"/>
          <p:cNvSpPr txBox="1"/>
          <p:nvPr/>
        </p:nvSpPr>
        <p:spPr>
          <a:xfrm>
            <a:off x="640080" y="3730752"/>
            <a:ext cx="2167200" cy="175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400" b="1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Clar</a:t>
            </a:r>
            <a:endParaRPr sz="5400" b="1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5400" b="1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35"/>
          <p:cNvSpPr txBox="1"/>
          <p:nvPr/>
        </p:nvSpPr>
        <p:spPr>
          <a:xfrm>
            <a:off x="384048" y="4992624"/>
            <a:ext cx="240487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4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Positiu</a:t>
            </a:r>
            <a:endParaRPr sz="5400" b="1" i="0" u="none" strike="noStrike" cap="none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35"/>
          <p:cNvSpPr txBox="1"/>
          <p:nvPr/>
        </p:nvSpPr>
        <p:spPr>
          <a:xfrm>
            <a:off x="4416552" y="5102352"/>
            <a:ext cx="2304288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4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Directe</a:t>
            </a:r>
            <a:endParaRPr sz="5400" b="1" i="0" u="none" strike="noStrike" cap="none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35"/>
          <p:cNvSpPr txBox="1"/>
          <p:nvPr/>
        </p:nvSpPr>
        <p:spPr>
          <a:xfrm>
            <a:off x="4791641" y="3323584"/>
            <a:ext cx="2542032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4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Adaptat</a:t>
            </a:r>
            <a:endParaRPr sz="5400" b="1" i="0" u="none" strike="noStrike" cap="none" dirty="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8" name="Google Shape;178;p35"/>
          <p:cNvSpPr txBox="1"/>
          <p:nvPr/>
        </p:nvSpPr>
        <p:spPr>
          <a:xfrm>
            <a:off x="2624328" y="4352544"/>
            <a:ext cx="1600200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4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Breu</a:t>
            </a:r>
            <a:endParaRPr sz="5400" b="1" i="0" u="none" strike="noStrike" cap="none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35"/>
          <p:cNvSpPr txBox="1"/>
          <p:nvPr/>
        </p:nvSpPr>
        <p:spPr>
          <a:xfrm>
            <a:off x="8232550" y="3698488"/>
            <a:ext cx="366674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400" b="1" i="0" u="none" strike="noStrike" cap="none" dirty="0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Estructurat</a:t>
            </a:r>
            <a:endParaRPr sz="5400" b="1" i="0" u="none" strike="noStrike" cap="none" dirty="0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0" name="Google Shape;180;p35"/>
          <p:cNvSpPr txBox="1"/>
          <p:nvPr/>
        </p:nvSpPr>
        <p:spPr>
          <a:xfrm>
            <a:off x="7781544" y="5212080"/>
            <a:ext cx="3666744" cy="92333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54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Lectura fàcil</a:t>
            </a:r>
            <a:endParaRPr sz="5400" b="1" i="0" u="none" strike="noStrike" cap="none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4000"/>
              <a:buNone/>
            </a:pPr>
            <a:r>
              <a:rPr lang="ca-ES" sz="40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A TENIR EN COMPTE ...</a:t>
            </a:r>
            <a:endParaRPr sz="40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86" name="Google Shape;186;p8"/>
          <p:cNvSpPr txBox="1">
            <a:spLocks noGrp="1"/>
          </p:cNvSpPr>
          <p:nvPr>
            <p:ph type="body" idx="1"/>
          </p:nvPr>
        </p:nvSpPr>
        <p:spPr>
          <a:xfrm>
            <a:off x="838200" y="1431636"/>
            <a:ext cx="10515600" cy="4745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457200" lvl="0" indent="-342900" algn="just" rtl="0">
              <a:lnSpc>
                <a:spcPct val="170000"/>
              </a:lnSpc>
              <a:spcBef>
                <a:spcPts val="1001"/>
              </a:spcBef>
              <a:spcAft>
                <a:spcPts val="0"/>
              </a:spcAft>
              <a:buSzPts val="1800"/>
              <a:buChar char="•"/>
            </a:pPr>
            <a:r>
              <a:rPr lang="ca-ES" sz="2400" b="1">
                <a:solidFill>
                  <a:srgbClr val="3465A4"/>
                </a:solidFill>
                <a:latin typeface="Arial"/>
                <a:ea typeface="Arial"/>
                <a:cs typeface="Arial"/>
                <a:sym typeface="Arial"/>
              </a:rPr>
              <a:t>Reflexionar </a:t>
            </a:r>
            <a:r>
              <a:rPr lang="ca-ES">
                <a:solidFill>
                  <a:srgbClr val="000000"/>
                </a:solidFill>
              </a:rPr>
              <a:t>sobre quin és el perfil que demanen en el sector en el qual ens interessa treballar o bé fixar-se en els </a:t>
            </a:r>
            <a:r>
              <a:rPr lang="ca-ES" sz="2400" b="1">
                <a:solidFill>
                  <a:srgbClr val="3465A4"/>
                </a:solidFill>
                <a:latin typeface="Arial"/>
                <a:ea typeface="Arial"/>
                <a:cs typeface="Arial"/>
                <a:sym typeface="Arial"/>
              </a:rPr>
              <a:t>requisits </a:t>
            </a:r>
            <a:r>
              <a:rPr lang="ca-ES">
                <a:solidFill>
                  <a:srgbClr val="000000"/>
                </a:solidFill>
              </a:rPr>
              <a:t>que demanen en la oferta a què es vol contestar.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457200" lvl="0" indent="-342900" algn="just" rtl="0">
              <a:lnSpc>
                <a:spcPct val="150000"/>
              </a:lnSpc>
              <a:spcBef>
                <a:spcPts val="1001"/>
              </a:spcBef>
              <a:spcAft>
                <a:spcPts val="0"/>
              </a:spcAft>
              <a:buSzPts val="1800"/>
              <a:buChar char="•"/>
            </a:pPr>
            <a:r>
              <a:rPr lang="ca-ES">
                <a:solidFill>
                  <a:srgbClr val="000000"/>
                </a:solidFill>
              </a:rPr>
              <a:t>Què es pot oferir a l’empresa i què és el que fa </a:t>
            </a:r>
            <a:r>
              <a:rPr lang="ca-ES" sz="2400" b="1">
                <a:solidFill>
                  <a:srgbClr val="3465A4"/>
                </a:solidFill>
                <a:latin typeface="Arial"/>
                <a:ea typeface="Arial"/>
                <a:cs typeface="Arial"/>
                <a:sym typeface="Arial"/>
              </a:rPr>
              <a:t>diferent la persona de la resta de candidats</a:t>
            </a:r>
            <a:r>
              <a:rPr lang="ca-ES">
                <a:solidFill>
                  <a:srgbClr val="000000"/>
                </a:solidFill>
              </a:rPr>
              <a:t> (afegint punts forts i pensar en arguments per defensar els punts febles)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marL="228600" lvl="0" indent="-64135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pic>
        <p:nvPicPr>
          <p:cNvPr id="187" name="Google Shape;187;p8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8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8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190" name="Google Shape;190;p8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Google Shape;195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3600"/>
              <a:buNone/>
            </a:pPr>
            <a:r>
              <a:rPr lang="ca-ES" sz="36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CONSELLS PER ELABORAR UN CURRÍCULUM</a:t>
            </a:r>
            <a:endParaRPr sz="36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96" name="Google Shape;196;p9"/>
          <p:cNvSpPr txBox="1">
            <a:spLocks noGrp="1"/>
          </p:cNvSpPr>
          <p:nvPr>
            <p:ph type="body" idx="1"/>
          </p:nvPr>
        </p:nvSpPr>
        <p:spPr>
          <a:xfrm>
            <a:off x="4083105" y="1600200"/>
            <a:ext cx="7270695" cy="48539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406800" indent="-177839" algn="just">
              <a:lnSpc>
                <a:spcPct val="150000"/>
              </a:lnSpc>
              <a:spcBef>
                <a:spcPts val="500"/>
              </a:spcBef>
              <a:buClr>
                <a:srgbClr val="000000"/>
              </a:buClr>
              <a:buSzPct val="82949"/>
            </a:pPr>
            <a:r>
              <a:rPr lang="ca-ES" sz="2300" b="1" i="1" dirty="0">
                <a:solidFill>
                  <a:srgbClr val="000000"/>
                </a:solidFill>
              </a:rPr>
              <a:t> No fer grans paràgrafs </a:t>
            </a:r>
            <a:r>
              <a:rPr lang="ca-ES" sz="2300" dirty="0">
                <a:solidFill>
                  <a:srgbClr val="000000"/>
                </a:solidFill>
              </a:rPr>
              <a:t>que facin la lectura lenta i difícil.</a:t>
            </a:r>
            <a:endParaRPr sz="2300" dirty="0">
              <a:latin typeface="Arial"/>
              <a:ea typeface="Arial"/>
              <a:cs typeface="Arial"/>
              <a:sym typeface="Arial"/>
            </a:endParaRPr>
          </a:p>
          <a:p>
            <a:pPr marL="406800" indent="-177839" algn="just">
              <a:lnSpc>
                <a:spcPct val="150000"/>
              </a:lnSpc>
              <a:spcBef>
                <a:spcPts val="561"/>
              </a:spcBef>
              <a:buClr>
                <a:srgbClr val="000000"/>
              </a:buClr>
              <a:buSzPct val="82949"/>
            </a:pPr>
            <a:r>
              <a:rPr lang="ca-ES" sz="2300" b="1" i="1" dirty="0">
                <a:solidFill>
                  <a:srgbClr val="000000"/>
                </a:solidFill>
              </a:rPr>
              <a:t> No posar dades </a:t>
            </a:r>
            <a:r>
              <a:rPr lang="ca-ES" sz="2300" dirty="0">
                <a:solidFill>
                  <a:srgbClr val="000000"/>
                </a:solidFill>
              </a:rPr>
              <a:t>que no es puguin demostrar o que siguin </a:t>
            </a:r>
            <a:r>
              <a:rPr lang="ca-ES" sz="2300" b="1" i="1" dirty="0">
                <a:solidFill>
                  <a:srgbClr val="000000"/>
                </a:solidFill>
              </a:rPr>
              <a:t>falses</a:t>
            </a:r>
            <a:r>
              <a:rPr lang="ca-ES" sz="2300" i="1" dirty="0">
                <a:solidFill>
                  <a:srgbClr val="000000"/>
                </a:solidFill>
              </a:rPr>
              <a:t>.</a:t>
            </a:r>
          </a:p>
          <a:p>
            <a:pPr marL="228961" indent="0" algn="just">
              <a:lnSpc>
                <a:spcPct val="150000"/>
              </a:lnSpc>
              <a:spcBef>
                <a:spcPts val="561"/>
              </a:spcBef>
              <a:buClr>
                <a:srgbClr val="000000"/>
              </a:buClr>
              <a:buSzPct val="82949"/>
              <a:buNone/>
            </a:pPr>
            <a:endParaRPr sz="2300" dirty="0">
              <a:latin typeface="Arial"/>
              <a:ea typeface="Arial"/>
              <a:cs typeface="Arial"/>
              <a:sym typeface="Arial"/>
            </a:endParaRPr>
          </a:p>
          <a:p>
            <a:pPr marL="406800" indent="-177839" algn="just">
              <a:lnSpc>
                <a:spcPct val="150000"/>
              </a:lnSpc>
              <a:spcBef>
                <a:spcPts val="561"/>
              </a:spcBef>
              <a:buClr>
                <a:srgbClr val="000000"/>
              </a:buClr>
              <a:buSzPct val="82949"/>
            </a:pPr>
            <a:r>
              <a:rPr lang="ca-ES" sz="2300" b="1" dirty="0">
                <a:solidFill>
                  <a:srgbClr val="000000"/>
                </a:solidFill>
              </a:rPr>
              <a:t> </a:t>
            </a:r>
            <a:r>
              <a:rPr lang="ca-ES" sz="2300" dirty="0">
                <a:solidFill>
                  <a:srgbClr val="000000"/>
                </a:solidFill>
              </a:rPr>
              <a:t>S’ha de </a:t>
            </a:r>
            <a:r>
              <a:rPr lang="ca-ES" sz="2300" b="1" i="1" dirty="0">
                <a:solidFill>
                  <a:srgbClr val="000000"/>
                </a:solidFill>
              </a:rPr>
              <a:t>dedicar temps </a:t>
            </a:r>
            <a:r>
              <a:rPr lang="ca-ES" sz="2300" dirty="0">
                <a:solidFill>
                  <a:srgbClr val="000000"/>
                </a:solidFill>
              </a:rPr>
              <a:t>per fer-ho ben estructurat i amb </a:t>
            </a:r>
            <a:r>
              <a:rPr lang="ca-ES" sz="2300" b="1" i="1" dirty="0">
                <a:solidFill>
                  <a:srgbClr val="000000"/>
                </a:solidFill>
              </a:rPr>
              <a:t>tota la informació necessària.</a:t>
            </a:r>
            <a:endParaRPr sz="2300" dirty="0">
              <a:latin typeface="Arial"/>
              <a:ea typeface="Arial"/>
              <a:cs typeface="Arial"/>
              <a:sym typeface="Arial"/>
            </a:endParaRPr>
          </a:p>
          <a:p>
            <a:pPr marL="406800" indent="-177839" algn="just">
              <a:lnSpc>
                <a:spcPct val="150000"/>
              </a:lnSpc>
              <a:spcBef>
                <a:spcPts val="561"/>
              </a:spcBef>
              <a:buClr>
                <a:srgbClr val="000000"/>
              </a:buClr>
              <a:buSzPct val="82949"/>
            </a:pPr>
            <a:r>
              <a:rPr lang="ca-ES" sz="2300" b="1" i="1" dirty="0">
                <a:solidFill>
                  <a:srgbClr val="000000"/>
                </a:solidFill>
              </a:rPr>
              <a:t> </a:t>
            </a:r>
            <a:r>
              <a:rPr lang="ca-ES" sz="2300" i="1" dirty="0">
                <a:solidFill>
                  <a:srgbClr val="000000"/>
                </a:solidFill>
              </a:rPr>
              <a:t>Posar</a:t>
            </a:r>
            <a:r>
              <a:rPr lang="ca-ES" sz="2300" b="1" i="1" dirty="0">
                <a:solidFill>
                  <a:srgbClr val="000000"/>
                </a:solidFill>
              </a:rPr>
              <a:t> només les dades que ens puguin beneficiar</a:t>
            </a:r>
            <a:endParaRPr sz="2300" dirty="0"/>
          </a:p>
        </p:txBody>
      </p:sp>
      <p:pic>
        <p:nvPicPr>
          <p:cNvPr id="197" name="Google Shape;197;p9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8" name="Google Shape;198;p9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9" name="Google Shape;199;p9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9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1" name="Google Shape;201;p9" descr="traffic-sign-logo-B057A30562-seeklogo.com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725168" y="1656828"/>
            <a:ext cx="2286000" cy="2286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2" name="Google Shape;202;p9" descr="índex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864614" y="4206240"/>
            <a:ext cx="2045970" cy="20459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1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4000"/>
              <a:buFont typeface="Arial"/>
              <a:buNone/>
            </a:pPr>
            <a:r>
              <a:rPr lang="ca-ES" sz="40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APARTATS DEL CURRÍCULUM</a:t>
            </a:r>
            <a:endParaRPr sz="40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08" name="Google Shape;208;p10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09" name="Google Shape;209;p10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0" name="Google Shape;210;p10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0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2" name="Google Shape;212;p10"/>
          <p:cNvSpPr/>
          <p:nvPr/>
        </p:nvSpPr>
        <p:spPr>
          <a:xfrm>
            <a:off x="877824" y="3099816"/>
            <a:ext cx="2606040" cy="1325880"/>
          </a:xfrm>
          <a:prstGeom prst="ellipse">
            <a:avLst/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3" name="Google Shape;213;p10"/>
          <p:cNvSpPr/>
          <p:nvPr/>
        </p:nvSpPr>
        <p:spPr>
          <a:xfrm>
            <a:off x="4581144" y="1655064"/>
            <a:ext cx="2916936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4" name="Google Shape;214;p10"/>
          <p:cNvSpPr/>
          <p:nvPr/>
        </p:nvSpPr>
        <p:spPr>
          <a:xfrm>
            <a:off x="4587240" y="2255520"/>
            <a:ext cx="2916936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5" name="Google Shape;215;p10"/>
          <p:cNvSpPr/>
          <p:nvPr/>
        </p:nvSpPr>
        <p:spPr>
          <a:xfrm>
            <a:off x="4587240" y="2868168"/>
            <a:ext cx="2916936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6" name="Google Shape;216;p10"/>
          <p:cNvSpPr/>
          <p:nvPr/>
        </p:nvSpPr>
        <p:spPr>
          <a:xfrm>
            <a:off x="4578096" y="3499104"/>
            <a:ext cx="3340608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7" name="Google Shape;217;p10"/>
          <p:cNvSpPr/>
          <p:nvPr/>
        </p:nvSpPr>
        <p:spPr>
          <a:xfrm>
            <a:off x="4584192" y="4117848"/>
            <a:ext cx="2916936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8" name="Google Shape;218;p10"/>
          <p:cNvSpPr/>
          <p:nvPr/>
        </p:nvSpPr>
        <p:spPr>
          <a:xfrm>
            <a:off x="4599432" y="4718304"/>
            <a:ext cx="2916936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19" name="Google Shape;219;p10"/>
          <p:cNvSpPr/>
          <p:nvPr/>
        </p:nvSpPr>
        <p:spPr>
          <a:xfrm>
            <a:off x="8171688" y="2977896"/>
            <a:ext cx="2916936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0" name="Google Shape;220;p10"/>
          <p:cNvSpPr/>
          <p:nvPr/>
        </p:nvSpPr>
        <p:spPr>
          <a:xfrm>
            <a:off x="4629912" y="5315712"/>
            <a:ext cx="2916936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21" name="Google Shape;221;p10"/>
          <p:cNvSpPr txBox="1"/>
          <p:nvPr/>
        </p:nvSpPr>
        <p:spPr>
          <a:xfrm>
            <a:off x="1225296" y="3493009"/>
            <a:ext cx="1956816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Currículum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222" name="Google Shape;222;p10"/>
          <p:cNvCxnSpPr/>
          <p:nvPr/>
        </p:nvCxnSpPr>
        <p:spPr>
          <a:xfrm>
            <a:off x="3557016" y="3712464"/>
            <a:ext cx="466344" cy="1588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223" name="Google Shape;223;p10"/>
          <p:cNvSpPr/>
          <p:nvPr/>
        </p:nvSpPr>
        <p:spPr>
          <a:xfrm>
            <a:off x="8211312" y="3806952"/>
            <a:ext cx="2801112" cy="402336"/>
          </a:xfrm>
          <a:prstGeom prst="roundRect">
            <a:avLst>
              <a:gd name="adj" fmla="val 16667"/>
            </a:avLst>
          </a:prstGeom>
          <a:solidFill>
            <a:schemeClr val="accent5"/>
          </a:solidFill>
          <a:ln w="25400" cap="flat" cmpd="sng">
            <a:solidFill>
              <a:srgbClr val="42719B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cxnSp>
        <p:nvCxnSpPr>
          <p:cNvPr id="224" name="Google Shape;224;p10"/>
          <p:cNvCxnSpPr/>
          <p:nvPr/>
        </p:nvCxnSpPr>
        <p:spPr>
          <a:xfrm rot="-5400000" flipH="1">
            <a:off x="3095244" y="4631436"/>
            <a:ext cx="1865376" cy="9144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5" name="Google Shape;225;p10"/>
          <p:cNvCxnSpPr/>
          <p:nvPr/>
        </p:nvCxnSpPr>
        <p:spPr>
          <a:xfrm rot="-5400000">
            <a:off x="3086100" y="2766060"/>
            <a:ext cx="1883664" cy="9144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none" w="sm" len="sm"/>
          </a:ln>
        </p:spPr>
      </p:cxnSp>
      <p:cxnSp>
        <p:nvCxnSpPr>
          <p:cNvPr id="226" name="Google Shape;226;p10"/>
          <p:cNvCxnSpPr/>
          <p:nvPr/>
        </p:nvCxnSpPr>
        <p:spPr>
          <a:xfrm>
            <a:off x="4032504" y="1837944"/>
            <a:ext cx="466344" cy="1588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27" name="Google Shape;227;p10"/>
          <p:cNvCxnSpPr/>
          <p:nvPr/>
        </p:nvCxnSpPr>
        <p:spPr>
          <a:xfrm>
            <a:off x="4041648" y="2450592"/>
            <a:ext cx="493776" cy="1588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28" name="Google Shape;228;p10"/>
          <p:cNvCxnSpPr/>
          <p:nvPr/>
        </p:nvCxnSpPr>
        <p:spPr>
          <a:xfrm>
            <a:off x="4041648" y="3044952"/>
            <a:ext cx="493776" cy="1588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29" name="Google Shape;229;p10"/>
          <p:cNvCxnSpPr/>
          <p:nvPr/>
        </p:nvCxnSpPr>
        <p:spPr>
          <a:xfrm>
            <a:off x="4023360" y="3712464"/>
            <a:ext cx="484632" cy="1588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0" name="Google Shape;230;p10"/>
          <p:cNvCxnSpPr/>
          <p:nvPr/>
        </p:nvCxnSpPr>
        <p:spPr>
          <a:xfrm>
            <a:off x="4059936" y="4306824"/>
            <a:ext cx="448056" cy="1588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1" name="Google Shape;231;p10"/>
          <p:cNvCxnSpPr/>
          <p:nvPr/>
        </p:nvCxnSpPr>
        <p:spPr>
          <a:xfrm>
            <a:off x="4032504" y="5550408"/>
            <a:ext cx="502920" cy="9144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2" name="Google Shape;232;p10"/>
          <p:cNvCxnSpPr/>
          <p:nvPr/>
        </p:nvCxnSpPr>
        <p:spPr>
          <a:xfrm rot="10800000" flipH="1">
            <a:off x="4032504" y="4873752"/>
            <a:ext cx="512064" cy="9144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3" name="Google Shape;233;p10"/>
          <p:cNvCxnSpPr>
            <a:stCxn id="216" idx="3"/>
          </p:cNvCxnSpPr>
          <p:nvPr/>
        </p:nvCxnSpPr>
        <p:spPr>
          <a:xfrm rot="10800000" flipH="1">
            <a:off x="7918704" y="3218772"/>
            <a:ext cx="210300" cy="4815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cxnSp>
        <p:nvCxnSpPr>
          <p:cNvPr id="234" name="Google Shape;234;p10"/>
          <p:cNvCxnSpPr>
            <a:stCxn id="216" idx="3"/>
            <a:endCxn id="223" idx="1"/>
          </p:cNvCxnSpPr>
          <p:nvPr/>
        </p:nvCxnSpPr>
        <p:spPr>
          <a:xfrm>
            <a:off x="7918704" y="3700272"/>
            <a:ext cx="292500" cy="307800"/>
          </a:xfrm>
          <a:prstGeom prst="straightConnector1">
            <a:avLst/>
          </a:prstGeom>
          <a:noFill/>
          <a:ln w="9525" cap="flat" cmpd="sng">
            <a:solidFill>
              <a:srgbClr val="3E6EC2"/>
            </a:solidFill>
            <a:prstDash val="solid"/>
            <a:round/>
            <a:headEnd type="none" w="sm" len="sm"/>
            <a:tailEnd type="stealth" w="med" len="med"/>
          </a:ln>
        </p:spPr>
      </p:cxnSp>
      <p:sp>
        <p:nvSpPr>
          <p:cNvPr id="235" name="Google Shape;235;p10"/>
          <p:cNvSpPr txBox="1"/>
          <p:nvPr/>
        </p:nvSpPr>
        <p:spPr>
          <a:xfrm>
            <a:off x="4562856" y="1627632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Dades</a:t>
            </a:r>
            <a:r>
              <a:rPr lang="ca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 personals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6" name="Google Shape;236;p10"/>
          <p:cNvSpPr txBox="1"/>
          <p:nvPr/>
        </p:nvSpPr>
        <p:spPr>
          <a:xfrm>
            <a:off x="4596384" y="2228088"/>
            <a:ext cx="2810256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Objectiu</a:t>
            </a:r>
            <a:r>
              <a:rPr lang="ca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laboral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7" name="Google Shape;237;p10"/>
          <p:cNvSpPr txBox="1"/>
          <p:nvPr/>
        </p:nvSpPr>
        <p:spPr>
          <a:xfrm>
            <a:off x="4596384" y="2849880"/>
            <a:ext cx="25146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Formació</a:t>
            </a:r>
            <a:r>
              <a:rPr lang="ca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reglada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8" name="Google Shape;238;p10"/>
          <p:cNvSpPr txBox="1"/>
          <p:nvPr/>
        </p:nvSpPr>
        <p:spPr>
          <a:xfrm>
            <a:off x="4550664" y="3471672"/>
            <a:ext cx="3614928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Formació</a:t>
            </a:r>
            <a:r>
              <a:rPr lang="ca-ES" sz="24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complementària</a:t>
            </a:r>
            <a:endParaRPr sz="24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39" name="Google Shape;239;p10"/>
          <p:cNvSpPr txBox="1"/>
          <p:nvPr/>
        </p:nvSpPr>
        <p:spPr>
          <a:xfrm>
            <a:off x="8287512" y="2965704"/>
            <a:ext cx="25146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Informàtica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0" name="Google Shape;240;p10"/>
          <p:cNvSpPr txBox="1"/>
          <p:nvPr/>
        </p:nvSpPr>
        <p:spPr>
          <a:xfrm>
            <a:off x="8269224" y="3797808"/>
            <a:ext cx="251460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Idiomes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1" name="Google Shape;241;p10"/>
          <p:cNvSpPr txBox="1"/>
          <p:nvPr/>
        </p:nvSpPr>
        <p:spPr>
          <a:xfrm>
            <a:off x="4620768" y="4108704"/>
            <a:ext cx="303276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Experiència professional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2" name="Google Shape;242;p10"/>
          <p:cNvSpPr txBox="1"/>
          <p:nvPr/>
        </p:nvSpPr>
        <p:spPr>
          <a:xfrm>
            <a:off x="4584192" y="4721352"/>
            <a:ext cx="3169920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Altres dades d’interès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3" name="Google Shape;243;p10"/>
          <p:cNvSpPr txBox="1"/>
          <p:nvPr/>
        </p:nvSpPr>
        <p:spPr>
          <a:xfrm>
            <a:off x="4593336" y="5324856"/>
            <a:ext cx="2913888" cy="4308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2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Capital competencial</a:t>
            </a:r>
            <a:endParaRPr sz="22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1"/>
          <p:cNvSpPr/>
          <p:nvPr/>
        </p:nvSpPr>
        <p:spPr>
          <a:xfrm>
            <a:off x="6752430" y="4014236"/>
            <a:ext cx="5075776" cy="1442434"/>
          </a:xfrm>
          <a:prstGeom prst="rect">
            <a:avLst/>
          </a:prstGeom>
          <a:solidFill>
            <a:schemeClr val="accent1"/>
          </a:solidFill>
          <a:ln w="12700" cap="flat" cmpd="sng">
            <a:solidFill>
              <a:srgbClr val="31538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9" name="Google Shape;24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2000"/>
              <a:buFont typeface="Arial"/>
              <a:buNone/>
            </a:pPr>
            <a:r>
              <a:rPr lang="ca-ES" sz="20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DADES RELATIVES A LES DADES PERSONALS I A L’OBJECTIU LABORAL:</a:t>
            </a:r>
            <a:endParaRPr sz="20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0" name="Google Shape;250;p11"/>
          <p:cNvSpPr txBox="1">
            <a:spLocks noGrp="1"/>
          </p:cNvSpPr>
          <p:nvPr>
            <p:ph type="body" idx="1"/>
          </p:nvPr>
        </p:nvSpPr>
        <p:spPr>
          <a:xfrm>
            <a:off x="838199" y="1431636"/>
            <a:ext cx="5346033" cy="474532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47500" lnSpcReduction="20000"/>
          </a:bodyPr>
          <a:lstStyle/>
          <a:p>
            <a:pPr marL="228600" lvl="0" indent="-2286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ct val="100000"/>
              <a:buNone/>
            </a:pPr>
            <a:r>
              <a:rPr lang="ca-ES" sz="3300" b="1" u="sng" dirty="0">
                <a:solidFill>
                  <a:srgbClr val="1F3864"/>
                </a:solidFill>
                <a:latin typeface="+mj-lt"/>
                <a:ea typeface="Calibri"/>
                <a:cs typeface="Calibri"/>
                <a:sym typeface="Calibri"/>
              </a:rPr>
              <a:t>Dades personals:</a:t>
            </a:r>
            <a:endParaRPr dirty="0">
              <a:latin typeface="+mj-lt"/>
              <a:ea typeface="Calibri"/>
              <a:cs typeface="Calibri"/>
              <a:sym typeface="Calibri"/>
            </a:endParaRPr>
          </a:p>
          <a:p>
            <a:pPr marL="228600" lvl="0" indent="-228631" algn="just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ca-ES" sz="2900" b="1" dirty="0">
                <a:latin typeface="+mj-lt"/>
                <a:ea typeface="Calibri"/>
                <a:cs typeface="Calibri"/>
                <a:sym typeface="Calibri"/>
              </a:rPr>
              <a:t>Nom i cognoms: 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Destacar les nostres dades amb un </a:t>
            </a:r>
            <a:r>
              <a:rPr lang="ca-ES" sz="2900" b="1" dirty="0">
                <a:solidFill>
                  <a:srgbClr val="00B050"/>
                </a:solidFill>
                <a:latin typeface="+mj-lt"/>
                <a:ea typeface="Calibri"/>
                <a:cs typeface="Calibri"/>
                <a:sym typeface="Calibri"/>
              </a:rPr>
              <a:t>color</a:t>
            </a:r>
            <a:r>
              <a:rPr lang="ca-ES" sz="2900" dirty="0">
                <a:solidFill>
                  <a:srgbClr val="00B050"/>
                </a:solidFill>
                <a:latin typeface="+mj-lt"/>
                <a:ea typeface="Calibri"/>
                <a:cs typeface="Calibri"/>
                <a:sym typeface="Calibri"/>
              </a:rPr>
              <a:t>, </a:t>
            </a:r>
            <a:r>
              <a:rPr lang="ca-ES" sz="2900" dirty="0">
                <a:latin typeface="+mj-lt"/>
                <a:ea typeface="Bodoni"/>
                <a:cs typeface="Bodoni"/>
                <a:sym typeface="Bodoni"/>
              </a:rPr>
              <a:t>lletra 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o </a:t>
            </a:r>
            <a:r>
              <a:rPr lang="ca-ES" sz="5100" dirty="0">
                <a:latin typeface="+mj-lt"/>
                <a:ea typeface="Calibri"/>
                <a:cs typeface="Calibri"/>
                <a:sym typeface="Calibri"/>
              </a:rPr>
              <a:t>mida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 diferent.</a:t>
            </a:r>
            <a:endParaRPr dirty="0">
              <a:latin typeface="+mj-lt"/>
              <a:ea typeface="Calibri"/>
              <a:cs typeface="Calibri"/>
              <a:sym typeface="Calibri"/>
            </a:endParaRPr>
          </a:p>
          <a:p>
            <a:pPr marL="228600" lvl="0" indent="-228631" algn="just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ca-ES" sz="2900" b="1" dirty="0">
                <a:latin typeface="+mj-lt"/>
                <a:ea typeface="Calibri"/>
                <a:cs typeface="Calibri"/>
                <a:sym typeface="Calibri"/>
              </a:rPr>
              <a:t>Edat: 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Només quan aquesta ens beneficiï.</a:t>
            </a:r>
            <a:endParaRPr dirty="0">
              <a:latin typeface="+mj-lt"/>
              <a:ea typeface="Calibri"/>
              <a:cs typeface="Calibri"/>
              <a:sym typeface="Calibri"/>
            </a:endParaRPr>
          </a:p>
          <a:p>
            <a:pPr marL="228600" lvl="0" indent="-228631" algn="just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ca-ES" sz="2900" b="1" dirty="0">
                <a:latin typeface="+mj-lt"/>
                <a:ea typeface="Calibri"/>
                <a:cs typeface="Calibri"/>
                <a:sym typeface="Calibri"/>
              </a:rPr>
              <a:t>Adreça: 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Segons la oferta ens interessarà o no posar-la. Posar només municipi.	</a:t>
            </a:r>
            <a:endParaRPr dirty="0">
              <a:latin typeface="+mj-lt"/>
              <a:ea typeface="Calibri"/>
              <a:cs typeface="Calibri"/>
              <a:sym typeface="Calibri"/>
            </a:endParaRPr>
          </a:p>
          <a:p>
            <a:pPr marL="228600" lvl="0" indent="-228631" algn="just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ca-ES" sz="2900" b="1" dirty="0">
                <a:latin typeface="+mj-lt"/>
                <a:ea typeface="Calibri"/>
                <a:cs typeface="Calibri"/>
                <a:sym typeface="Calibri"/>
              </a:rPr>
              <a:t>Telèfon de contacte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: actualitzat 	</a:t>
            </a:r>
            <a:endParaRPr dirty="0">
              <a:latin typeface="+mj-lt"/>
              <a:ea typeface="Calibri"/>
              <a:cs typeface="Calibri"/>
              <a:sym typeface="Calibri"/>
            </a:endParaRPr>
          </a:p>
          <a:p>
            <a:pPr marL="228600" lvl="0" indent="-228631" algn="just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ca-ES" sz="2900" b="1" dirty="0">
                <a:latin typeface="+mj-lt"/>
                <a:ea typeface="Calibri"/>
                <a:cs typeface="Calibri"/>
                <a:sym typeface="Calibri"/>
              </a:rPr>
              <a:t>Adreça electrònica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: formal, només el posarem si és </a:t>
            </a:r>
            <a:r>
              <a:rPr lang="ca-ES" sz="2900" dirty="0" err="1">
                <a:latin typeface="+mj-lt"/>
                <a:ea typeface="Calibri"/>
                <a:cs typeface="Calibri"/>
                <a:sym typeface="Calibri"/>
              </a:rPr>
              <a:t>uma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 forma habitual de comunicació per nosaltres.</a:t>
            </a:r>
            <a:endParaRPr dirty="0">
              <a:latin typeface="+mj-lt"/>
              <a:ea typeface="Calibri"/>
              <a:cs typeface="Calibri"/>
              <a:sym typeface="Calibri"/>
            </a:endParaRPr>
          </a:p>
          <a:p>
            <a:pPr marL="228600" lvl="0" indent="-228631" algn="l" rtl="0">
              <a:lnSpc>
                <a:spcPct val="16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Noto Sans Symbols"/>
              <a:buChar char="✔"/>
            </a:pPr>
            <a:r>
              <a:rPr lang="ca-ES" sz="2900" b="1" dirty="0">
                <a:latin typeface="+mj-lt"/>
                <a:ea typeface="Calibri"/>
                <a:cs typeface="Calibri"/>
                <a:sym typeface="Calibri"/>
              </a:rPr>
              <a:t>Xarxes socials: </a:t>
            </a:r>
            <a:r>
              <a:rPr lang="ca-ES" sz="2900" dirty="0">
                <a:latin typeface="+mj-lt"/>
                <a:ea typeface="Calibri"/>
                <a:cs typeface="Calibri"/>
                <a:sym typeface="Calibri"/>
              </a:rPr>
              <a:t>si en donem ús professional afegir-ho a aquest apartat al currículum. 	</a:t>
            </a:r>
            <a:endParaRPr dirty="0">
              <a:latin typeface="+mj-lt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p11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11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3" name="Google Shape;253;p11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254" name="Google Shape;254;p11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55" name="Google Shape;255;p11" descr="Formació professional - Fundació Privada Trinijov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6" name="Google Shape;256;p11"/>
          <p:cNvSpPr txBox="1"/>
          <p:nvPr/>
        </p:nvSpPr>
        <p:spPr>
          <a:xfrm>
            <a:off x="6682656" y="1690688"/>
            <a:ext cx="5215323" cy="43270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70000" lnSpcReduction="20000"/>
          </a:bodyPr>
          <a:lstStyle/>
          <a:p>
            <a:pPr marL="228600" marR="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1F3864"/>
              </a:buClr>
              <a:buSzPts val="1800"/>
              <a:buFont typeface="Arial"/>
              <a:buNone/>
            </a:pPr>
            <a:r>
              <a:rPr lang="ca-ES" sz="2600" b="1" i="0" u="sng" strike="noStrike" cap="none" dirty="0">
                <a:solidFill>
                  <a:srgbClr val="1F3864"/>
                </a:solidFill>
                <a:latin typeface="Calibri"/>
                <a:ea typeface="Calibri"/>
                <a:cs typeface="Calibri"/>
                <a:sym typeface="Calibri"/>
              </a:rPr>
              <a:t>OBJECTIU LABORAL: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23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r>
              <a:rPr lang="ca-ES" sz="2300" dirty="0">
                <a:solidFill>
                  <a:schemeClr val="dk1"/>
                </a:solidFill>
                <a:latin typeface="+mj-lt"/>
                <a:cs typeface="Calibri"/>
                <a:sym typeface="Calibri"/>
              </a:rPr>
              <a:t>Destacar el nostre perfil professional i relacionar-lo sempre  amb la oferta laboral.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endParaRPr lang="es-ES" dirty="0">
              <a:solidFill>
                <a:schemeClr val="dk1"/>
              </a:solidFill>
              <a:latin typeface="+mj-lt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endParaRPr lang="es-ES" dirty="0">
              <a:solidFill>
                <a:schemeClr val="dk1"/>
              </a:solidFill>
              <a:latin typeface="+mj-lt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endParaRPr lang="es-ES" dirty="0">
              <a:solidFill>
                <a:schemeClr val="dk1"/>
              </a:solidFill>
              <a:latin typeface="+mj-lt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endParaRPr lang="es-ES" dirty="0">
              <a:solidFill>
                <a:schemeClr val="dk1"/>
              </a:solidFill>
              <a:latin typeface="+mj-lt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Noto Sans Symbols"/>
              <a:buChar char="✔"/>
            </a:pPr>
            <a:endParaRPr lang="es-ES" dirty="0">
              <a:solidFill>
                <a:schemeClr val="dk1"/>
              </a:solidFill>
              <a:latin typeface="+mj-lt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</a:pPr>
            <a:endParaRPr dirty="0">
              <a:solidFill>
                <a:schemeClr val="dk1"/>
              </a:solidFill>
              <a:latin typeface="+mj-lt"/>
              <a:cs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endParaRPr sz="1600" b="0" i="0" u="none" strike="noStrike" cap="non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a-ES" sz="2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El meu perfil està vinculat en el sector del .... 	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a-ES" sz="2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Tinc experiència en àmbits com ............... 	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600"/>
              <a:buFont typeface="Arial"/>
              <a:buNone/>
            </a:pPr>
            <a:r>
              <a:rPr lang="ca-ES" sz="2600" b="1" i="0" u="none" strike="noStrike" cap="none" dirty="0" err="1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Sóc</a:t>
            </a:r>
            <a:r>
              <a:rPr lang="ca-ES" sz="2600" b="1" i="0" u="none" strike="noStrike" cap="none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 una professional estimulada per d’implicació en els objectius, els nous reptes i d’innovació. </a:t>
            </a:r>
            <a:r>
              <a:rPr lang="ca-ES" sz="26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	</a:t>
            </a:r>
            <a:endParaRPr sz="26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228600" marR="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</a:pPr>
            <a:endParaRPr sz="1800" b="1" i="0" u="sng" strike="noStrike" cap="none" dirty="0">
              <a:solidFill>
                <a:srgbClr val="1F386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4000"/>
              <a:buNone/>
            </a:pPr>
            <a:r>
              <a:rPr lang="ca-ES" sz="40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DADES RELATIVES A LA FORMÀCIÓ</a:t>
            </a:r>
            <a:endParaRPr sz="40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62" name="Google Shape;262;p12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3" name="Google Shape;263;p12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4" name="Google Shape;264;p12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265" name="Google Shape;265;p12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6" name="Google Shape;266;p12" descr="Formació professional - Fundació Privada Trinijov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7" name="Google Shape;267;p12"/>
          <p:cNvSpPr/>
          <p:nvPr/>
        </p:nvSpPr>
        <p:spPr>
          <a:xfrm>
            <a:off x="829728" y="2013696"/>
            <a:ext cx="4143600" cy="429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0000" tIns="45000" rIns="90000" bIns="450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 b="1" i="0" u="none" strike="noStrike" cap="none">
                <a:solidFill>
                  <a:srgbClr val="3465A4"/>
                </a:solidFill>
                <a:latin typeface="Calibri"/>
                <a:ea typeface="Calibri"/>
                <a:cs typeface="Calibri"/>
                <a:sym typeface="Calibri"/>
              </a:rPr>
              <a:t>En cas de formació reglada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8" name="Google Shape;268;p12"/>
          <p:cNvSpPr/>
          <p:nvPr/>
        </p:nvSpPr>
        <p:spPr>
          <a:xfrm>
            <a:off x="5047488" y="2029968"/>
            <a:ext cx="1097280" cy="38404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69" name="Google Shape;269;p12"/>
          <p:cNvSpPr/>
          <p:nvPr/>
        </p:nvSpPr>
        <p:spPr>
          <a:xfrm>
            <a:off x="6376416" y="1500057"/>
            <a:ext cx="6096000" cy="16312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Any d’inici i finalització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Nom exacte de la titulació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Centre on s’ha dut a terme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0" name="Google Shape;270;p12"/>
          <p:cNvSpPr/>
          <p:nvPr/>
        </p:nvSpPr>
        <p:spPr>
          <a:xfrm>
            <a:off x="6247248" y="4043208"/>
            <a:ext cx="5513625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 b="1" i="0" u="none" strike="noStrike" cap="none">
                <a:solidFill>
                  <a:srgbClr val="3465A4"/>
                </a:solidFill>
                <a:latin typeface="Calibri"/>
                <a:ea typeface="Calibri"/>
                <a:cs typeface="Calibri"/>
                <a:sym typeface="Calibri"/>
              </a:rPr>
              <a:t>En cas de formació complementària</a:t>
            </a:r>
            <a:endParaRPr sz="28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1" name="Google Shape;271;p12"/>
          <p:cNvSpPr/>
          <p:nvPr/>
        </p:nvSpPr>
        <p:spPr>
          <a:xfrm rot="10800000">
            <a:off x="5017008" y="4148328"/>
            <a:ext cx="1097280" cy="384048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25400" cap="flat" cmpd="sng">
            <a:solidFill>
              <a:srgbClr val="31538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4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72" name="Google Shape;272;p12"/>
          <p:cNvSpPr/>
          <p:nvPr/>
        </p:nvSpPr>
        <p:spPr>
          <a:xfrm>
            <a:off x="569976" y="3163146"/>
            <a:ext cx="5529072" cy="31700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Any de realització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Nom exacte de la titulació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Hores de durada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Centre on s’ha dut a terme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0" i="0" u="none" strike="noStrike" cap="none">
                <a:solidFill>
                  <a:srgbClr val="203864"/>
                </a:solidFill>
                <a:latin typeface="Calibri"/>
                <a:ea typeface="Calibri"/>
                <a:cs typeface="Calibri"/>
                <a:sym typeface="Calibri"/>
              </a:rPr>
              <a:t>Temari, sempre i quan tingui molta relació amb la oferta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7" name="Google Shape;277;p13" descr="Els oficis i les professions – Aula de català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109828" y="3675397"/>
            <a:ext cx="4791075" cy="2571751"/>
          </a:xfrm>
          <a:prstGeom prst="roundRect">
            <a:avLst>
              <a:gd name="adj" fmla="val 16667"/>
            </a:avLst>
          </a:prstGeom>
          <a:noFill/>
          <a:ln>
            <a:noFill/>
          </a:ln>
        </p:spPr>
      </p:pic>
      <p:sp>
        <p:nvSpPr>
          <p:cNvPr id="278" name="Google Shape;278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3200"/>
              <a:buFont typeface="Arial"/>
              <a:buNone/>
            </a:pPr>
            <a:r>
              <a:rPr lang="ca-ES" sz="32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DADES RELATIVES A LA EXPERIÈNCIA LABORAL:</a:t>
            </a:r>
            <a:endParaRPr sz="32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79" name="Google Shape;279;p13" descr="Texto&#10;&#10;Descripción generada automáticamente con confianza m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0" name="Google Shape;280;p13" descr="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81" name="Google Shape;281;p13" descr="Interfaz de usuario gráfica, Texto, Chat o mensaje de texto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282" name="Google Shape;282;p13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83" name="Google Shape;283;p13" descr="Formació professional - Fundació Privada Trinijove"/>
          <p:cNvSpPr/>
          <p:nvPr/>
        </p:nvSpPr>
        <p:spPr>
          <a:xfrm>
            <a:off x="155575" y="-144463"/>
            <a:ext cx="304800" cy="3048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4" name="Google Shape;284;p13"/>
          <p:cNvSpPr/>
          <p:nvPr/>
        </p:nvSpPr>
        <p:spPr>
          <a:xfrm>
            <a:off x="835953" y="1578542"/>
            <a:ext cx="9962147" cy="26314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ca-E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Any d’inici de l’experiència laboral.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ca-E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 del perfil laboral ocupat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ca-E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Nom de l’empresa i ubicació</a:t>
            </a:r>
            <a:endParaRPr sz="14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561"/>
              </a:spcBef>
              <a:spcAft>
                <a:spcPts val="0"/>
              </a:spcAft>
              <a:buClr>
                <a:srgbClr val="000000"/>
              </a:buClr>
              <a:buSzPts val="2000"/>
              <a:buFont typeface="Noto Sans Symbols"/>
              <a:buChar char="✔"/>
            </a:pPr>
            <a:r>
              <a:rPr lang="ca-E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Breu descripció del lloc de feina: les competències que s’hi requerien, les funcions i tasques que es van  desenvolupar, el càrrec que s’ocupava, etc.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Google Shape;289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4000"/>
              <a:buFont typeface="Arial"/>
              <a:buNone/>
            </a:pPr>
            <a:r>
              <a:rPr lang="ca-ES" sz="40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VALOR COMPETENCIAL:</a:t>
            </a:r>
            <a:endParaRPr sz="40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90" name="Google Shape;290;p14"/>
          <p:cNvSpPr txBox="1">
            <a:spLocks noGrp="1"/>
          </p:cNvSpPr>
          <p:nvPr>
            <p:ph type="body" idx="1"/>
          </p:nvPr>
        </p:nvSpPr>
        <p:spPr>
          <a:xfrm>
            <a:off x="838200" y="1431637"/>
            <a:ext cx="10515600" cy="28034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52400" algn="just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Incorpora les competències associades a </a:t>
            </a:r>
            <a:r>
              <a:rPr lang="ca-E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l’objectiu laboral </a:t>
            </a: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i vinculades a la </a:t>
            </a:r>
            <a:r>
              <a:rPr lang="ca-E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trajectòria vital</a:t>
            </a: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, </a:t>
            </a:r>
            <a:r>
              <a:rPr lang="ca-E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laboral</a:t>
            </a: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i </a:t>
            </a:r>
            <a:r>
              <a:rPr lang="ca-ES" sz="2400" b="1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formativa</a:t>
            </a: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de la persona.</a:t>
            </a:r>
            <a:endParaRPr/>
          </a:p>
          <a:p>
            <a:pPr marL="0" lvl="0" indent="152400" algn="just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dk1"/>
              </a:buClr>
              <a:buSzPts val="2400"/>
              <a:buFont typeface="Noto Sans Symbols"/>
              <a:buNone/>
            </a:pPr>
            <a:endParaRPr sz="24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-152400" algn="just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Noto Sans Symbols"/>
              <a:buChar char="✔"/>
            </a:pPr>
            <a:r>
              <a:rPr lang="ca-ES" sz="24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Selecciona aquelles que tenen relació amb el perfil laboral en el qual vols optar.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91" name="Google Shape;291;p14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2" name="Google Shape;292;p14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3" name="Google Shape;293;p14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294" name="Google Shape;294;p14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95" name="Google Shape;295;p14" descr="EINES D&amp;#39;AUTOAVALUACIÓ EN COMPETÈNCIES TRANSVERSALS | Barabara Educació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3925882" y="3678622"/>
            <a:ext cx="3517333" cy="252101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5"/>
          <p:cNvSpPr txBox="1">
            <a:spLocks noGrp="1"/>
          </p:cNvSpPr>
          <p:nvPr>
            <p:ph type="body" idx="1"/>
          </p:nvPr>
        </p:nvSpPr>
        <p:spPr>
          <a:xfrm>
            <a:off x="690563" y="1927225"/>
            <a:ext cx="10515600" cy="30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457200" lvl="0" indent="-34290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ca-ES" sz="4400" b="1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COM ORDENEM TOTA LA INFORMACIÓ?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01" name="Google Shape;301;p15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15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3" name="Google Shape;303;p15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304" name="Google Shape;304;p15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36"/>
          <p:cNvSpPr txBox="1">
            <a:spLocks noGrp="1"/>
          </p:cNvSpPr>
          <p:nvPr>
            <p:ph type="body" idx="1"/>
          </p:nvPr>
        </p:nvSpPr>
        <p:spPr>
          <a:xfrm>
            <a:off x="773806" y="967997"/>
            <a:ext cx="10515600" cy="451196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7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ca-ES"/>
              <a:t> </a:t>
            </a:r>
            <a:endParaRPr/>
          </a:p>
          <a:p>
            <a:pPr marL="0" lvl="0" indent="0" algn="just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10" name="Google Shape;310;p36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1" name="Google Shape;311;p36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12" name="Google Shape;312;p36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313" name="Google Shape;313;p36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aphicFrame>
        <p:nvGraphicFramePr>
          <p:cNvPr id="314" name="Google Shape;314;p36"/>
          <p:cNvGraphicFramePr/>
          <p:nvPr/>
        </p:nvGraphicFramePr>
        <p:xfrm>
          <a:off x="1179575" y="966554"/>
          <a:ext cx="9875550" cy="5114205"/>
        </p:xfrm>
        <a:graphic>
          <a:graphicData uri="http://schemas.openxmlformats.org/drawingml/2006/table">
            <a:tbl>
              <a:tblPr firstRow="1" bandRow="1">
                <a:noFill/>
                <a:tableStyleId>{F8BB0A6B-37AE-4ECC-AA93-17AF895A448C}</a:tableStyleId>
              </a:tblPr>
              <a:tblGrid>
                <a:gridCol w="32918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918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2918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8227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2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BÀSIC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20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 COMPETÈNCIES</a:t>
                      </a:r>
                      <a:endParaRPr sz="20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400" u="none" strike="noStrike" cap="none"/>
                    </a:p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2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FUNCIONAL</a:t>
                      </a:r>
                      <a:endParaRPr sz="2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62275"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Quin és?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b="1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És aquell on simplement ens organitzem les experiències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en ordre cronològic o invers.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Allò que ens convingui ressaltar ho posarem en primer lloc. 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Quan es fa?</a:t>
                      </a: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Per promocionar-te professionalment en el mateix àmbit.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 considera que les habilitats i competències tècniques i transversals desenvolupades en treballs anteriors es poden aplicar al nou. 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S’han de detallar les competències específiques que mostrin el teu potencial i capacitat d’adaptació. 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Quan es fa? </a:t>
                      </a:r>
                      <a:r>
                        <a:rPr lang="ca-ES" sz="1800" b="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Per</a:t>
                      </a:r>
                      <a:r>
                        <a:rPr lang="ca-ES" sz="1800" b="1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 </a:t>
                      </a: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canviar d’ocupació o reorientar la trajectòria professional. 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Es ressalta primer lloc els treballs realitzats en aquella àrea o sector que més t’interessi. </a:t>
                      </a:r>
                      <a:endParaRPr/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  <a:p>
                      <a:pPr marL="0" marR="0" lvl="0" indent="0" algn="just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ca-ES" sz="1800" u="none" strike="noStrike" cap="none">
                          <a:latin typeface="Calibri"/>
                          <a:ea typeface="Calibri"/>
                          <a:cs typeface="Calibri"/>
                          <a:sym typeface="Calibri"/>
                        </a:rPr>
                        <a:t>També quan la trajectòria laboral té molts treballs de períodes curts de temps o d’inactivitat.</a:t>
                      </a:r>
                      <a:endParaRPr sz="1800" u="none" strike="noStrike" cap="none">
                        <a:latin typeface="Calibri"/>
                        <a:ea typeface="Calibri"/>
                        <a:cs typeface="Calibri"/>
                        <a:sym typeface="Calibri"/>
                      </a:endParaRPr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315" name="Google Shape;315;p36"/>
          <p:cNvSpPr txBox="1"/>
          <p:nvPr/>
        </p:nvSpPr>
        <p:spPr>
          <a:xfrm>
            <a:off x="2587752" y="402336"/>
            <a:ext cx="6565392" cy="5232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800" b="1" i="0" u="none" strike="noStrike" cap="none">
                <a:solidFill>
                  <a:srgbClr val="2E75B5"/>
                </a:solidFill>
                <a:latin typeface="Calibri"/>
                <a:ea typeface="Calibri"/>
                <a:cs typeface="Calibri"/>
                <a:sym typeface="Calibri"/>
              </a:rPr>
              <a:t>MODELS DE CURRÍCULUM</a:t>
            </a:r>
            <a:endParaRPr sz="2800" b="1" i="0" u="none" strike="noStrike" cap="none">
              <a:solidFill>
                <a:srgbClr val="2E75B5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17"/>
          <p:cNvSpPr txBox="1">
            <a:spLocks noGrp="1"/>
          </p:cNvSpPr>
          <p:nvPr>
            <p:ph type="body" idx="1"/>
          </p:nvPr>
        </p:nvSpPr>
        <p:spPr>
          <a:xfrm>
            <a:off x="690563" y="1927225"/>
            <a:ext cx="10515600" cy="3060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lnSpcReduction="10000"/>
          </a:bodyPr>
          <a:lstStyle/>
          <a:p>
            <a:pPr marL="457200" lvl="0" indent="-342900" algn="ctr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SzPts val="1800"/>
              <a:buNone/>
            </a:pPr>
            <a:r>
              <a:rPr lang="ca-ES" sz="4400" b="1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COM FAIG QUE EL MEU CURRÍCULUM RESULTI MÉS ATRACTIU? </a:t>
            </a:r>
            <a:endParaRPr sz="440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21" name="Google Shape;321;p17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2" name="Google Shape;322;p17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3" name="Google Shape;323;p17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324" name="Google Shape;324;p17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4000"/>
              <a:buFont typeface="Arial"/>
              <a:buNone/>
            </a:pPr>
            <a:r>
              <a:rPr lang="ca-ES" sz="40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QUIN T’ATRAU MÉS?:</a:t>
            </a:r>
            <a:endParaRPr sz="40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0" name="Google Shape;330;p18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1" name="Google Shape;331;p18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32" name="Google Shape;332;p18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18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34" name="Google Shape;334;p1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944709" y="1493368"/>
            <a:ext cx="7478154" cy="437948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19"/>
          <p:cNvSpPr txBox="1">
            <a:spLocks noGrp="1"/>
          </p:cNvSpPr>
          <p:nvPr>
            <p:ph type="title"/>
          </p:nvPr>
        </p:nvSpPr>
        <p:spPr>
          <a:xfrm>
            <a:off x="819912" y="374269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26E92"/>
              </a:buClr>
              <a:buSzPts val="4000"/>
              <a:buFont typeface="Arial"/>
              <a:buNone/>
            </a:pPr>
            <a:r>
              <a:rPr lang="ca-ES" sz="4000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RECURSOS  QUE EM PODEN AJUDAR:</a:t>
            </a:r>
            <a:endParaRPr sz="4000" b="1" u="sng">
              <a:solidFill>
                <a:srgbClr val="026E92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40" name="Google Shape;340;p19"/>
          <p:cNvSpPr txBox="1">
            <a:spLocks noGrp="1"/>
          </p:cNvSpPr>
          <p:nvPr>
            <p:ph type="body" idx="1"/>
          </p:nvPr>
        </p:nvSpPr>
        <p:spPr>
          <a:xfrm>
            <a:off x="838200" y="1431637"/>
            <a:ext cx="10515600" cy="40161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just" rtl="0">
              <a:lnSpc>
                <a:spcPct val="150000"/>
              </a:lnSpc>
              <a:spcBef>
                <a:spcPts val="641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b="1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just" rtl="0">
              <a:lnSpc>
                <a:spcPct val="90000"/>
              </a:lnSpc>
              <a:spcBef>
                <a:spcPts val="641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41" name="Google Shape;341;p19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2" name="Google Shape;342;p19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43" name="Google Shape;343;p19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344" name="Google Shape;344;p19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45" name="Google Shape;345;p19" descr="5847f407cef1014c0b5e4889.png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252728" y="1804416"/>
            <a:ext cx="2002536" cy="2002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19" descr="Apache-OpenOffice-Logo.png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1097280" y="4325112"/>
            <a:ext cx="2200656" cy="1320394"/>
          </a:xfrm>
          <a:prstGeom prst="rect">
            <a:avLst/>
          </a:prstGeom>
          <a:noFill/>
          <a:ln>
            <a:noFill/>
          </a:ln>
        </p:spPr>
      </p:pic>
      <p:sp>
        <p:nvSpPr>
          <p:cNvPr id="347" name="Google Shape;347;p19"/>
          <p:cNvSpPr/>
          <p:nvPr/>
        </p:nvSpPr>
        <p:spPr>
          <a:xfrm>
            <a:off x="3922776" y="1543991"/>
            <a:ext cx="7296912" cy="26314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-ES" sz="2000" b="1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A Internet podem trobar:</a:t>
            </a:r>
            <a:endParaRPr dirty="0"/>
          </a:p>
          <a:p>
            <a:pPr marL="0" marR="0" lvl="0" indent="0" algn="just" rtl="0">
              <a:lnSpc>
                <a:spcPct val="150000"/>
              </a:lnSpc>
              <a:spcBef>
                <a:spcPts val="641"/>
              </a:spcBef>
              <a:spcAft>
                <a:spcPts val="0"/>
              </a:spcAft>
              <a:buNone/>
            </a:pPr>
            <a:r>
              <a:rPr lang="ca-ES" sz="20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https://www.canva.com/es_es/</a:t>
            </a:r>
            <a:r>
              <a:rPr lang="ca-ES" sz="2000" b="0" i="0" u="none" strike="noStrike" cap="none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endParaRPr dirty="0"/>
          </a:p>
          <a:p>
            <a:pPr marL="0" marR="0" lvl="0" indent="0" algn="just" rtl="0">
              <a:lnSpc>
                <a:spcPct val="150000"/>
              </a:lnSpc>
              <a:spcBef>
                <a:spcPts val="641"/>
              </a:spcBef>
              <a:spcAft>
                <a:spcPts val="0"/>
              </a:spcAft>
              <a:buNone/>
            </a:pPr>
            <a:r>
              <a:rPr lang="ca-ES" sz="20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1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https://orientacion-laboral.infojobs.net/plantillas-de-curriculum-gratuitas</a:t>
            </a:r>
            <a:endParaRPr sz="2000" b="0" i="0" u="sng" strike="noStrike" cap="none" dirty="0">
              <a:solidFill>
                <a:srgbClr val="0563C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641"/>
              </a:spcBef>
              <a:spcAft>
                <a:spcPts val="0"/>
              </a:spcAft>
              <a:buNone/>
            </a:pPr>
            <a:r>
              <a:rPr lang="ca-ES" sz="2000" b="0" i="0" u="sng" strike="noStrike" cap="none" dirty="0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https://plantillas-curriculum.com/</a:t>
            </a:r>
            <a:endParaRPr sz="2000" b="0" i="0" u="none" strike="noStrike" cap="none" dirty="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19"/>
          <p:cNvSpPr txBox="1"/>
          <p:nvPr/>
        </p:nvSpPr>
        <p:spPr>
          <a:xfrm>
            <a:off x="4023360" y="4105656"/>
            <a:ext cx="7168896" cy="185417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just" rtl="0">
              <a:lnSpc>
                <a:spcPct val="150000"/>
              </a:lnSpc>
              <a:spcBef>
                <a:spcPts val="641"/>
              </a:spcBef>
              <a:spcAft>
                <a:spcPts val="0"/>
              </a:spcAft>
              <a:buNone/>
            </a:pPr>
            <a:r>
              <a:rPr lang="ca-ES" sz="2000" b="1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Per descarregar amb OpenOffice: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641"/>
              </a:spcBef>
              <a:spcAft>
                <a:spcPts val="0"/>
              </a:spcAft>
              <a:buNone/>
            </a:pPr>
            <a:r>
              <a:rPr lang="ca-ES" sz="2000" b="0" i="0" u="sng" strike="noStrike" cap="non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1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https://www.hloom.com/es/resume/templates/openoffice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just" rtl="0">
              <a:lnSpc>
                <a:spcPct val="150000"/>
              </a:lnSpc>
              <a:spcBef>
                <a:spcPts val="641"/>
              </a:spcBef>
              <a:spcAft>
                <a:spcPts val="0"/>
              </a:spcAft>
              <a:buNone/>
            </a:pPr>
            <a:r>
              <a:rPr lang="ca-ES" sz="2000" b="0" i="0" u="sng" strike="noStrike" cap="none">
                <a:solidFill>
                  <a:srgbClr val="0563C1"/>
                </a:solidFill>
                <a:latin typeface="Calibri"/>
                <a:ea typeface="Calibri"/>
                <a:cs typeface="Calibri"/>
                <a:sym typeface="Calibri"/>
                <a:hlinkClick r:id="rId11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https://www.modelos-de-curriculum.com/curriculum-open-office/</a:t>
            </a:r>
            <a:endParaRPr sz="2000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3" name="Google Shape;353;p20"/>
          <p:cNvSpPr txBox="1">
            <a:spLocks noGrp="1"/>
          </p:cNvSpPr>
          <p:nvPr>
            <p:ph type="title"/>
          </p:nvPr>
        </p:nvSpPr>
        <p:spPr>
          <a:xfrm>
            <a:off x="838200" y="711200"/>
            <a:ext cx="10515600" cy="979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</a:pPr>
            <a:r>
              <a:rPr lang="ca-ES" b="1" u="sng">
                <a:solidFill>
                  <a:srgbClr val="026E92"/>
                </a:solidFill>
                <a:latin typeface="Arial"/>
                <a:ea typeface="Arial"/>
                <a:cs typeface="Arial"/>
                <a:sym typeface="Arial"/>
              </a:rPr>
              <a:t>CONCLUSIONS</a:t>
            </a:r>
            <a:endParaRPr/>
          </a:p>
        </p:txBody>
      </p:sp>
      <p:sp>
        <p:nvSpPr>
          <p:cNvPr id="354" name="Google Shape;354;p20"/>
          <p:cNvSpPr txBox="1">
            <a:spLocks noGrp="1"/>
          </p:cNvSpPr>
          <p:nvPr>
            <p:ph type="body" idx="1"/>
          </p:nvPr>
        </p:nvSpPr>
        <p:spPr>
          <a:xfrm>
            <a:off x="801624" y="1624456"/>
            <a:ext cx="10515600" cy="44745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ca-ES" sz="2200" dirty="0">
                <a:latin typeface="Calibri"/>
                <a:ea typeface="Calibri"/>
                <a:cs typeface="Calibri"/>
                <a:sym typeface="Calibri"/>
              </a:rPr>
              <a:t>Reflexiona la informació que posaràs al currículum.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ca-ES" sz="2200" dirty="0">
                <a:latin typeface="Calibri"/>
                <a:ea typeface="Calibri"/>
                <a:cs typeface="Calibri"/>
                <a:sym typeface="Calibri"/>
              </a:rPr>
              <a:t>Pensa en facilitar a la persona encarregada la lectura del teu CV i ficar les teves dades importants clares i organitzades  (Les empreses de RRHH dediquen 15 segons per CV). </a:t>
            </a: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l" rtl="0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Char char="•"/>
            </a:pPr>
            <a:r>
              <a:rPr lang="ca-ES" sz="2200" dirty="0">
                <a:latin typeface="Calibri"/>
                <a:ea typeface="Calibri"/>
                <a:cs typeface="Calibri"/>
                <a:sym typeface="Calibri"/>
              </a:rPr>
              <a:t>Estigues pendent del telèfon i localitzable quan hagis enviat currículums</a:t>
            </a:r>
            <a:endParaRPr dirty="0"/>
          </a:p>
          <a:p>
            <a:pPr marL="228600" lvl="0" indent="-228600" algn="l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endParaRPr sz="2200" dirty="0">
              <a:latin typeface="Calibri"/>
              <a:ea typeface="Calibri"/>
              <a:cs typeface="Calibri"/>
              <a:sym typeface="Calibri"/>
            </a:endParaRPr>
          </a:p>
          <a:p>
            <a:pPr marL="228600" lvl="0" indent="-228600" algn="ctr" rtl="0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200"/>
              <a:buNone/>
            </a:pPr>
            <a:r>
              <a:rPr lang="ca-ES" sz="2200" b="1" dirty="0">
                <a:latin typeface="Calibri"/>
                <a:ea typeface="Calibri"/>
                <a:cs typeface="Calibri"/>
                <a:sym typeface="Calibri"/>
              </a:rPr>
              <a:t>POTS TROBAR AQUESTA INFORMACIÓ I ALTR</a:t>
            </a:r>
            <a:r>
              <a:rPr lang="ca-ES" sz="2200" b="1" dirty="0"/>
              <a:t>A</a:t>
            </a:r>
            <a:r>
              <a:rPr lang="ca-ES" sz="2200" b="1" dirty="0">
                <a:latin typeface="Calibri"/>
                <a:ea typeface="Calibri"/>
                <a:cs typeface="Calibri"/>
                <a:sym typeface="Calibri"/>
              </a:rPr>
              <a:t> QUE ET POT AJUDAR A LA RECERCA DE FEINA A: </a:t>
            </a:r>
            <a:r>
              <a:rPr lang="ca-ES" sz="2200" b="1" u="sng" dirty="0">
                <a:solidFill>
                  <a:schemeClr val="hlink"/>
                </a:solidFill>
                <a:latin typeface="Calibri"/>
                <a:ea typeface="Calibri"/>
                <a:cs typeface="Calibri"/>
                <a:sym typeface="Calibri"/>
                <a:hlinkClick r:id="rId4"/>
              </a:rPr>
              <a:t>https://www.riberadebreviva.org/</a:t>
            </a:r>
            <a:r>
              <a:rPr lang="ca-ES" sz="2200" b="1" dirty="0">
                <a:latin typeface="Calibri"/>
                <a:ea typeface="Calibri"/>
                <a:cs typeface="Calibri"/>
                <a:sym typeface="Calibri"/>
              </a:rPr>
              <a:t>  	</a:t>
            </a:r>
            <a:endParaRPr sz="2200" b="1" dirty="0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55" name="Google Shape;355;p20" descr="Texto&#10;&#10;Descripción generada automáticamente con confianza media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6" name="Google Shape;356;p20" descr="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57" name="Google Shape;357;p20" descr="Interfaz de usuario gráfica, Texto, Chat o mensaje de texto&#10;&#10;Descripción generada automáticamente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358" name="Google Shape;358;p20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3" name="Google Shape;363;p22" descr="Texto&#10;&#10;Descripción generada automáticamente con confianza media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92017" y="6519699"/>
            <a:ext cx="904100" cy="2621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4" name="Google Shape;364;p22" descr="Texto&#10;&#10;Descripción generada automáticamente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171188" y="6507602"/>
            <a:ext cx="1162485" cy="25589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22" descr="Interfaz de usuario gráfica, Texto, Chat o mensaje de texto&#10;&#10;Descripción generada automáticamente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4083105" y="6472537"/>
            <a:ext cx="1264751" cy="316189"/>
          </a:xfrm>
          <a:prstGeom prst="rect">
            <a:avLst/>
          </a:prstGeom>
          <a:noFill/>
          <a:ln>
            <a:noFill/>
          </a:ln>
        </p:spPr>
      </p:pic>
      <p:sp>
        <p:nvSpPr>
          <p:cNvPr id="366" name="Google Shape;366;p22"/>
          <p:cNvSpPr txBox="1"/>
          <p:nvPr/>
        </p:nvSpPr>
        <p:spPr>
          <a:xfrm>
            <a:off x="2702630" y="6287792"/>
            <a:ext cx="6768266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00"/>
              <a:buFont typeface="Arial"/>
              <a:buNone/>
            </a:pPr>
            <a:r>
              <a:rPr lang="ca-ES" sz="9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“Aquesta acció està subvencionada pel Servei Públic d’Ocupació de Catalunya en el marc dels programes de suport al desenvolupament local”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</TotalTime>
  <Words>1267</Words>
  <Application>Microsoft Office PowerPoint</Application>
  <PresentationFormat>Pantalla panoràmica</PresentationFormat>
  <Paragraphs>154</Paragraphs>
  <Slides>19</Slides>
  <Notes>19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19</vt:i4>
      </vt:variant>
    </vt:vector>
  </HeadingPairs>
  <TitlesOfParts>
    <vt:vector size="23" baseType="lpstr">
      <vt:lpstr>Noto Sans Symbols</vt:lpstr>
      <vt:lpstr>Arial</vt:lpstr>
      <vt:lpstr>Calibri</vt:lpstr>
      <vt:lpstr>Tema de Office</vt:lpstr>
      <vt:lpstr>Dispositiu d'inserció sociolaboral  Ribera d'Ebre VIVA</vt:lpstr>
      <vt:lpstr>Presentació del PowerPoint</vt:lpstr>
      <vt:lpstr>Quins objectius té un CV</vt:lpstr>
      <vt:lpstr>Presentació del PowerPoint</vt:lpstr>
      <vt:lpstr>Presentació del PowerPoint</vt:lpstr>
      <vt:lpstr>A TENIR EN COMPTE ...</vt:lpstr>
      <vt:lpstr>CONSELLS PER ELABORAR UN CURRÍCULUM</vt:lpstr>
      <vt:lpstr>APARTATS DEL CURRÍCULUM</vt:lpstr>
      <vt:lpstr>DADES RELATIVES A LES DADES PERSONALS I A L’OBJECTIU LABORAL:</vt:lpstr>
      <vt:lpstr>DADES RELATIVES A LA FORMÀCIÓ</vt:lpstr>
      <vt:lpstr>DADES RELATIVES A LA EXPERIÈNCIA LABORAL:</vt:lpstr>
      <vt:lpstr>VALOR COMPETENCIAL:</vt:lpstr>
      <vt:lpstr>Presentació del PowerPoint</vt:lpstr>
      <vt:lpstr>Presentació del PowerPoint</vt:lpstr>
      <vt:lpstr>Presentació del PowerPoint</vt:lpstr>
      <vt:lpstr>QUIN T’ATRAU MÉS?:</vt:lpstr>
      <vt:lpstr>RECURSOS  QUE EM PODEN AJUDAR:</vt:lpstr>
      <vt:lpstr>CONCLUSIONS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Dispositiu d'inserció sociolaboral  Ribera d'Ebre VIVA</dc:title>
  <dc:creator>Toni Casassas</dc:creator>
  <cp:lastModifiedBy>Roser Molas (Dinamització CCRE)</cp:lastModifiedBy>
  <cp:revision>5</cp:revision>
  <dcterms:created xsi:type="dcterms:W3CDTF">2021-10-20T07:37:57Z</dcterms:created>
  <dcterms:modified xsi:type="dcterms:W3CDTF">2025-09-18T07:09:47Z</dcterms:modified>
</cp:coreProperties>
</file>