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6" r:id="rId10"/>
    <p:sldId id="262" r:id="rId11"/>
    <p:sldId id="263" r:id="rId12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gBObwwY5fqNz6qFJ7RG4PwUF0X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729812-6B82-4286-A2B5-8EA788E69601}">
  <a:tblStyle styleId="{F6729812-6B82-4286-A2B5-8EA788E6960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 b="off" i="off"/>
      <a:tcStyle>
        <a:tcBdr/>
        <a:fill>
          <a:solidFill>
            <a:srgbClr val="D4E2CE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4E2CE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8E646-C787-4752-A4AB-02D197CE5EDC}" type="datetimeFigureOut">
              <a:rPr lang="ca-ES" smtClean="0"/>
              <a:t>4/12/2025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E0A71-8647-444A-8A1E-C6542069A4B6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>
          <a:extLst>
            <a:ext uri="{FF2B5EF4-FFF2-40B4-BE49-F238E27FC236}">
              <a16:creationId xmlns:a16="http://schemas.microsoft.com/office/drawing/2014/main" id="{6DC937FB-C9CB-012D-5401-2E558C42C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>
            <a:extLst>
              <a:ext uri="{FF2B5EF4-FFF2-40B4-BE49-F238E27FC236}">
                <a16:creationId xmlns:a16="http://schemas.microsoft.com/office/drawing/2014/main" id="{09E42A16-F592-B5C5-4D4E-DE80393026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p6:notes">
            <a:extLst>
              <a:ext uri="{FF2B5EF4-FFF2-40B4-BE49-F238E27FC236}">
                <a16:creationId xmlns:a16="http://schemas.microsoft.com/office/drawing/2014/main" id="{5E6F6C25-9DC0-F99D-E403-2A4137D5E7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4035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>
          <a:extLst>
            <a:ext uri="{FF2B5EF4-FFF2-40B4-BE49-F238E27FC236}">
              <a16:creationId xmlns:a16="http://schemas.microsoft.com/office/drawing/2014/main" id="{3DC54147-CAA1-608C-1F36-3BF309557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>
            <a:extLst>
              <a:ext uri="{FF2B5EF4-FFF2-40B4-BE49-F238E27FC236}">
                <a16:creationId xmlns:a16="http://schemas.microsoft.com/office/drawing/2014/main" id="{D0EEB5E0-9FED-DF42-506E-164E9190A7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p6:notes">
            <a:extLst>
              <a:ext uri="{FF2B5EF4-FFF2-40B4-BE49-F238E27FC236}">
                <a16:creationId xmlns:a16="http://schemas.microsoft.com/office/drawing/2014/main" id="{1C094F85-060D-553F-FC3F-23658F901B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5678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" name="Google Shape;20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ubTitle" idx="1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6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3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3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2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3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body" idx="4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2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body" idx="3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4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5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6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subTitle" idx="1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body" idx="3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9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9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9"/>
          <p:cNvSpPr txBox="1">
            <a:spLocks noGrp="1"/>
          </p:cNvSpPr>
          <p:nvPr>
            <p:ph type="body" idx="3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body" idx="3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1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body" idx="2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2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2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2"/>
          <p:cNvSpPr txBox="1">
            <a:spLocks noGrp="1"/>
          </p:cNvSpPr>
          <p:nvPr>
            <p:ph type="body" idx="3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2"/>
          <p:cNvSpPr txBox="1">
            <a:spLocks noGrp="1"/>
          </p:cNvSpPr>
          <p:nvPr>
            <p:ph type="body" idx="4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3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3"/>
          <p:cNvSpPr txBox="1">
            <a:spLocks noGrp="1"/>
          </p:cNvSpPr>
          <p:nvPr>
            <p:ph type="body" idx="2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3"/>
          <p:cNvSpPr txBox="1">
            <a:spLocks noGrp="1"/>
          </p:cNvSpPr>
          <p:nvPr>
            <p:ph type="body" idx="3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3"/>
          <p:cNvSpPr txBox="1">
            <a:spLocks noGrp="1"/>
          </p:cNvSpPr>
          <p:nvPr>
            <p:ph type="body" idx="4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3"/>
          <p:cNvSpPr txBox="1">
            <a:spLocks noGrp="1"/>
          </p:cNvSpPr>
          <p:nvPr>
            <p:ph type="body" idx="5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body" idx="6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Google Shape;10;p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 txBox="1">
            <a:spLocks noGrp="1"/>
          </p:cNvSpPr>
          <p:nvPr>
            <p:ph type="title"/>
          </p:nvPr>
        </p:nvSpPr>
        <p:spPr>
          <a:xfrm>
            <a:off x="1295280" y="12502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a-ES" sz="48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Dispositiu d'inserció sociolaboral</a:t>
            </a:r>
            <a:br>
              <a:rPr lang="ca-ES"/>
            </a:br>
            <a:r>
              <a:rPr lang="ca-ES" sz="6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Ribera d'Ebre VIVA</a:t>
            </a:r>
            <a:endParaRPr sz="6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 txBox="1">
            <a:spLocks noGrp="1"/>
          </p:cNvSpPr>
          <p:nvPr>
            <p:ph type="subTitle" idx="1"/>
          </p:nvPr>
        </p:nvSpPr>
        <p:spPr>
          <a:xfrm>
            <a:off x="2445840" y="3927600"/>
            <a:ext cx="6139080" cy="18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a-ES" sz="36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L’entrevista de feina</a:t>
            </a:r>
            <a:endParaRPr sz="3600" b="0" strike="noStrike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2801"/>
              </a:spcBef>
              <a:spcAft>
                <a:spcPts val="0"/>
              </a:spcAft>
              <a:buSzPts val="1400"/>
              <a:buNone/>
            </a:pPr>
            <a:endParaRPr sz="3600" b="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"/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1" descr="Imagen que contiene Texto&#10;&#10;Descripción generada automá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917280" y="435960"/>
            <a:ext cx="1698840" cy="54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 descr="Logotipo&#10;&#10;Descripción generada automáticamente con confianza medi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9440" y="70560"/>
            <a:ext cx="2262240" cy="1272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740000" y="3541680"/>
            <a:ext cx="3606120" cy="2578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"/>
          <p:cNvSpPr txBox="1">
            <a:spLocks noGrp="1"/>
          </p:cNvSpPr>
          <p:nvPr>
            <p:ph type="title" idx="4294967295"/>
          </p:nvPr>
        </p:nvSpPr>
        <p:spPr>
          <a:xfrm>
            <a:off x="1523968" y="0"/>
            <a:ext cx="8972696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a-ES" sz="4400" b="1" strike="noStrik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En que consisteix l’entrevista?</a:t>
            </a:r>
            <a:endParaRPr sz="4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"/>
          <p:cNvSpPr txBox="1">
            <a:spLocks noGrp="1"/>
          </p:cNvSpPr>
          <p:nvPr>
            <p:ph type="body" idx="4294967295"/>
          </p:nvPr>
        </p:nvSpPr>
        <p:spPr>
          <a:xfrm>
            <a:off x="900000" y="1431720"/>
            <a:ext cx="10453320" cy="908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5418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1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2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"/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837988" y="1018765"/>
            <a:ext cx="10515240" cy="548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a-E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És la part final del procés de selecció i la més important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7" name="Google Shape;137;p2"/>
          <p:cNvGraphicFramePr/>
          <p:nvPr/>
        </p:nvGraphicFramePr>
        <p:xfrm>
          <a:off x="588103" y="1509017"/>
          <a:ext cx="11144350" cy="4532568"/>
        </p:xfrm>
        <a:graphic>
          <a:graphicData uri="http://schemas.openxmlformats.org/drawingml/2006/table">
            <a:tbl>
              <a:tblPr firstRow="1" bandRow="1">
                <a:noFill/>
                <a:tableStyleId>{F6729812-6B82-4286-A2B5-8EA788E69601}</a:tableStyleId>
              </a:tblPr>
              <a:tblGrid>
                <a:gridCol w="5572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49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ca-ES" sz="18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a-ES" sz="1800" u="none" strike="noStrike" cap="none" dirty="0"/>
                        <a:t>Per què interessa a l’empresa fer entrevista  </a:t>
                      </a:r>
                      <a:endParaRPr sz="18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a-ES" sz="1800" u="none" strike="noStrike" cap="none" dirty="0"/>
                        <a:t>Per què et </a:t>
                      </a:r>
                      <a:r>
                        <a:rPr lang="ca-ES" sz="1800" u="none" strike="noStrike" cap="none" baseline="0" dirty="0"/>
                        <a:t> va bé l’entrevista?</a:t>
                      </a:r>
                      <a:endParaRPr sz="1800" b="1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812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a-ES" sz="1600" u="none" strike="noStrike" cap="none" dirty="0"/>
                        <a:t>Per esbrinar si el candidat és idoni pel lloc de treball a cobrir</a:t>
                      </a:r>
                      <a:endParaRPr sz="16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60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ca-ES" sz="16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a-ES" sz="1600" u="none" strike="noStrike" cap="none" dirty="0"/>
                        <a:t>Transmet els teus coneixements, experiència i competències en relació al treball i demostra que t’ajustes a aquesta feina. Que et</a:t>
                      </a:r>
                      <a:r>
                        <a:rPr lang="ca-ES" sz="1600" u="none" strike="noStrike" cap="none" baseline="0" dirty="0"/>
                        <a:t>s bon candidat o candidata.</a:t>
                      </a:r>
                      <a:endParaRPr sz="16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60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11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a-ES" sz="1600" u="none" strike="noStrike" cap="none" dirty="0"/>
                        <a:t>Veure si està capacitat i té interès en cobrir aquest lloc. </a:t>
                      </a:r>
                      <a:endParaRPr sz="160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a-ES" sz="1600" u="none" strike="noStrike" cap="none" dirty="0"/>
                        <a:t>Mostra interès i motivació vers el tipus de feina a realitzar.</a:t>
                      </a:r>
                      <a:endParaRPr sz="160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740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a-ES" sz="1600" u="none" strike="noStrike" cap="none" dirty="0"/>
                        <a:t>Comprovar si l’estil personal de la persona candidata ( actitud, motivacions, personalitat, habilitats, coneixements...) coincideix amb el que l’empresa espera.</a:t>
                      </a:r>
                      <a:endParaRPr sz="160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a-ES" sz="1600" u="none" strike="noStrike" cap="none" noProof="0" dirty="0"/>
                        <a:t>Complementa</a:t>
                      </a:r>
                      <a:r>
                        <a:rPr lang="ca-ES" sz="1600" u="none" strike="noStrike" cap="none" baseline="0" noProof="0" dirty="0"/>
                        <a:t> la informació que creguis necessària del teu </a:t>
                      </a:r>
                      <a:r>
                        <a:rPr lang="ca-ES" sz="1600" u="none" strike="noStrike" cap="none" baseline="0" noProof="0" dirty="0" err="1"/>
                        <a:t>curriculum</a:t>
                      </a:r>
                      <a:r>
                        <a:rPr lang="ca-ES" sz="1600" u="none" strike="noStrike" cap="none" baseline="0" noProof="0" dirty="0"/>
                        <a:t>.</a:t>
                      </a:r>
                      <a:endParaRPr lang="ca-ES" sz="1600" u="none" strike="noStrike" cap="none" noProof="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600" u="none" strike="noStrike" cap="none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 idx="4294967295"/>
          </p:nvPr>
        </p:nvSpPr>
        <p:spPr>
          <a:xfrm>
            <a:off x="882325" y="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a-ES" sz="4400" b="1" strike="noStrik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Abans de l’entrevista</a:t>
            </a:r>
            <a:endParaRPr sz="4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3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3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"/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432319" y="810102"/>
            <a:ext cx="11415251" cy="520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ca-ES" sz="8894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procés de l’entrevista s’inicia a casa</a:t>
            </a:r>
            <a:r>
              <a:rPr lang="ca-ES" sz="88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no podem improvisar i ens hem de preparar en la mesura del possible sobre allò que creiem que ens poden preguntar</a:t>
            </a:r>
            <a:r>
              <a:rPr lang="ca-ES" sz="8894" dirty="0">
                <a:solidFill>
                  <a:schemeClr val="dk1"/>
                </a:solidFill>
              </a:rPr>
              <a:t>:</a:t>
            </a:r>
            <a:endParaRPr lang="ca-ES" sz="8894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41192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❑"/>
            </a:pPr>
            <a:r>
              <a:rPr lang="ca-ES" sz="88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a-ES" sz="8894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Conèixer com és l’empresa i l’oferta de feina</a:t>
            </a:r>
            <a:r>
              <a:rPr lang="ca-ES" sz="88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És una empresa familiar? Quins valors donen? Què hi fan i quina clientela podem tenir?</a:t>
            </a:r>
            <a:endParaRPr sz="8894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41192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❑"/>
            </a:pPr>
            <a:r>
              <a:rPr lang="ca-ES" sz="88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És important pensar en </a:t>
            </a:r>
            <a:r>
              <a:rPr lang="ca-ES" sz="8894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què podem preguntar nosaltres </a:t>
            </a:r>
            <a:r>
              <a:rPr lang="ca-ES" sz="88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també, per exemple, </a:t>
            </a:r>
            <a:r>
              <a:rPr lang="ca-ES" sz="8894" dirty="0">
                <a:solidFill>
                  <a:schemeClr val="dk1"/>
                </a:solidFill>
              </a:rPr>
              <a:t>quines tasques haurem de realitzar, si treballem sols o amb equip, </a:t>
            </a:r>
            <a:r>
              <a:rPr lang="ca-ES" sz="88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els horaris de la feina, ...</a:t>
            </a:r>
            <a:endParaRPr sz="8894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41192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❑"/>
            </a:pPr>
            <a:r>
              <a:rPr lang="ca-ES" sz="88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Preparar i reflexionar sobre les meves fortaleses i punts a millorar. Ens prepararem punts concrets. No un guió. Per</a:t>
            </a:r>
            <a:r>
              <a:rPr lang="ca-ES" sz="8894" dirty="0">
                <a:solidFill>
                  <a:schemeClr val="dk1"/>
                </a:solidFill>
              </a:rPr>
              <a:t>què quedi el més natural i espontani possible.</a:t>
            </a:r>
            <a:endParaRPr sz="8894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41192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❑"/>
            </a:pPr>
            <a:r>
              <a:rPr lang="ca-ES" sz="88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 puntual i arribar almenys, 5 minuts abans de l’hora acordada</a:t>
            </a:r>
            <a:r>
              <a:rPr lang="ca-ES" sz="8894" dirty="0">
                <a:solidFill>
                  <a:schemeClr val="dk1"/>
                </a:solidFill>
              </a:rPr>
              <a:t>.</a:t>
            </a:r>
            <a:endParaRPr sz="8894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41192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❑"/>
            </a:pPr>
            <a:r>
              <a:rPr lang="ca-ES" sz="88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Cuidar el nostre aspecte: seleccionar una indumentària adequada.</a:t>
            </a:r>
            <a:endParaRPr sz="8894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889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889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889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889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/>
          <p:nvPr/>
        </p:nvSpPr>
        <p:spPr>
          <a:xfrm>
            <a:off x="738150" y="928670"/>
            <a:ext cx="10572824" cy="64633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primeres impressions</a:t>
            </a: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són el primer record i la primera imatge que tenen de nosaltres i, per tant, hem de ser conscients en tot moment de...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4" descr="Importance of Body language for job interview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9984" y="2071678"/>
            <a:ext cx="5122041" cy="33575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</p:pic>
      <p:sp>
        <p:nvSpPr>
          <p:cNvPr id="154" name="Google Shape;154;p4"/>
          <p:cNvSpPr txBox="1">
            <a:spLocks noGrp="1"/>
          </p:cNvSpPr>
          <p:nvPr>
            <p:ph type="title" idx="4294967295"/>
          </p:nvPr>
        </p:nvSpPr>
        <p:spPr>
          <a:xfrm>
            <a:off x="809588" y="142852"/>
            <a:ext cx="10515240" cy="99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a-ES" sz="4400" b="1" strike="noStrike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Durant l’entrevista</a:t>
            </a:r>
            <a:endParaRPr sz="4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4" descr="Texto&#10;&#10;Descripción generada automáticamente con confianza m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4" descr="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4" descr="Interfaz de usuario gráfica, Texto, Chat o mensaje de texto&#10;&#10;Descripción generada automá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4"/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738150" y="1571612"/>
            <a:ext cx="1643074" cy="369332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rgbClr val="AC5B2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9667900" y="1571612"/>
            <a:ext cx="1643074" cy="369332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517E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SÍ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9310710" y="2143116"/>
            <a:ext cx="2428892" cy="92328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Mantenir contacte visual amb </a:t>
            </a:r>
            <a:r>
              <a:rPr lang="ca-ES" sz="1800" dirty="0">
                <a:solidFill>
                  <a:schemeClr val="dk1"/>
                </a:solidFill>
              </a:rPr>
              <a:t>la persona que et fa l’entrevista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 txBox="1"/>
          <p:nvPr/>
        </p:nvSpPr>
        <p:spPr>
          <a:xfrm>
            <a:off x="9310710" y="3214686"/>
            <a:ext cx="2428892" cy="36933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>
                <a:solidFill>
                  <a:schemeClr val="dk1"/>
                </a:solidFill>
              </a:rPr>
              <a:t>Cuida la postura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 txBox="1"/>
          <p:nvPr/>
        </p:nvSpPr>
        <p:spPr>
          <a:xfrm>
            <a:off x="9310710" y="3714752"/>
            <a:ext cx="2428800" cy="6465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Actitud positiva, coherent i educada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4"/>
          <p:cNvSpPr txBox="1"/>
          <p:nvPr/>
        </p:nvSpPr>
        <p:spPr>
          <a:xfrm>
            <a:off x="9310710" y="5000636"/>
            <a:ext cx="2428892" cy="92333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Vigilar els moviments de mans. Si en fem massa, distrauran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9310710" y="4500570"/>
            <a:ext cx="2428892" cy="36933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Intentar estar calmat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351463" y="2042181"/>
            <a:ext cx="3286148" cy="64633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asseure fins que t’ho diuen o si més no, preguntar si pots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4"/>
          <p:cNvSpPr txBox="1"/>
          <p:nvPr/>
        </p:nvSpPr>
        <p:spPr>
          <a:xfrm>
            <a:off x="380960" y="2861835"/>
            <a:ext cx="3286200" cy="923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encreuis els braços, sembla que estiguis a la defensiva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380960" y="3929129"/>
            <a:ext cx="3286200" cy="36929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>
                <a:solidFill>
                  <a:schemeClr val="dk1"/>
                </a:solidFill>
              </a:rPr>
              <a:t>No</a:t>
            </a:r>
            <a:r>
              <a:rPr lang="ca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mastegar xiclet, menjar...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395698" y="5550526"/>
            <a:ext cx="4827000" cy="710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parlar malament de l’anterior empresa o companys de feina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410447" y="4453779"/>
            <a:ext cx="3286200" cy="923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Frases com: «bueno, doncs jo... doncs». Pensa bé abans de parlar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>
            <a:spLocks noGrp="1"/>
          </p:cNvSpPr>
          <p:nvPr>
            <p:ph type="title" idx="4294967295"/>
          </p:nvPr>
        </p:nvSpPr>
        <p:spPr>
          <a:xfrm>
            <a:off x="838075" y="365048"/>
            <a:ext cx="105153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a-ES" sz="4400" b="1" strike="noStrik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He acabat l’entrevista, ara què?</a:t>
            </a:r>
            <a:endParaRPr sz="4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 txBox="1">
            <a:spLocks noGrp="1"/>
          </p:cNvSpPr>
          <p:nvPr>
            <p:ph type="body" idx="4294967295"/>
          </p:nvPr>
        </p:nvSpPr>
        <p:spPr>
          <a:xfrm>
            <a:off x="838080" y="1431720"/>
            <a:ext cx="10515240" cy="47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5418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1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1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640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1400"/>
              <a:buNone/>
            </a:pPr>
            <a:endParaRPr sz="14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5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5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5"/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 txBox="1"/>
          <p:nvPr/>
        </p:nvSpPr>
        <p:spPr>
          <a:xfrm>
            <a:off x="766440" y="1620000"/>
            <a:ext cx="10515240" cy="392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a-E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És important </a:t>
            </a:r>
            <a:r>
              <a:rPr lang="ca-E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reflexionar i/o apuntar </a:t>
            </a:r>
            <a:r>
              <a:rPr lang="ca-E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ha anat per corregir possibles errors en una pròxima entrevista.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a-E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Què he fet bé? Què he fet malament? Hem quedat amb l’empresa que em trucaran per dir-me alguna cosa?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>
            <a:spLocks noGrp="1"/>
          </p:cNvSpPr>
          <p:nvPr>
            <p:ph type="body" idx="4294967295"/>
          </p:nvPr>
        </p:nvSpPr>
        <p:spPr>
          <a:xfrm>
            <a:off x="838080" y="1714488"/>
            <a:ext cx="10515240" cy="446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5418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1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30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SzPts val="1400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640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1400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6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6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6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6"/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6"/>
          <p:cNvSpPr txBox="1"/>
          <p:nvPr/>
        </p:nvSpPr>
        <p:spPr>
          <a:xfrm>
            <a:off x="111968" y="512335"/>
            <a:ext cx="11801525" cy="14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a-ES" sz="4400" b="1" i="0" u="none" strike="noStrike" cap="non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Que </a:t>
            </a:r>
            <a:r>
              <a:rPr lang="ca-ES" sz="4000" b="1" i="0" u="none" strike="noStrike" cap="non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volen</a:t>
            </a:r>
            <a:r>
              <a:rPr lang="ca-ES" sz="4400" b="1" i="0" u="none" strike="noStrike" cap="non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 saber de nosaltres a una entrevista? </a:t>
            </a:r>
            <a:endParaRPr sz="4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838080" y="2202970"/>
            <a:ext cx="3747840" cy="36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SOBRE LA NOSTRA ACTITUD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4921320" y="2174192"/>
            <a:ext cx="6432000" cy="64629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solidFill>
                  <a:schemeClr val="dk1"/>
                </a:solidFill>
              </a:rPr>
              <a:t>Expliqui’m una situació laboral en la que hagi resolt amb èxit una situació problemàtica</a:t>
            </a:r>
            <a:endParaRPr sz="1800" i="0" u="none" strike="noStrike" cap="none" dirty="0">
              <a:solidFill>
                <a:schemeClr val="dk1"/>
              </a:solidFill>
            </a:endParaRP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11168058-C457-CE31-07BD-5F4E58491A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4276" y="3199247"/>
            <a:ext cx="3118564" cy="26705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>
          <a:extLst>
            <a:ext uri="{FF2B5EF4-FFF2-40B4-BE49-F238E27FC236}">
              <a16:creationId xmlns:a16="http://schemas.microsoft.com/office/drawing/2014/main" id="{9A392855-4E15-D93A-3BA2-A28C2FB9C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>
            <a:extLst>
              <a:ext uri="{FF2B5EF4-FFF2-40B4-BE49-F238E27FC236}">
                <a16:creationId xmlns:a16="http://schemas.microsoft.com/office/drawing/2014/main" id="{12E56F95-EF29-A0EC-73C7-271BB5ABFB9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5818" y="1769484"/>
            <a:ext cx="10515240" cy="446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5418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1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30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SzPts val="1400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640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1400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6" descr="Texto&#10;&#10;Descripción generada automáticamente con confianza media">
            <a:extLst>
              <a:ext uri="{FF2B5EF4-FFF2-40B4-BE49-F238E27FC236}">
                <a16:creationId xmlns:a16="http://schemas.microsoft.com/office/drawing/2014/main" id="{73276FD6-4730-85F5-71B4-91AA6A6873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6" descr="Texto&#10;&#10;Descripción generada automáticamente">
            <a:extLst>
              <a:ext uri="{FF2B5EF4-FFF2-40B4-BE49-F238E27FC236}">
                <a16:creationId xmlns:a16="http://schemas.microsoft.com/office/drawing/2014/main" id="{6545101B-D87F-0030-92E4-D1AA3FE668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6" descr="Interfaz de usuario gráfica, Texto, Chat o mensaje de texto&#10;&#10;Descripción generada automáticamente">
            <a:extLst>
              <a:ext uri="{FF2B5EF4-FFF2-40B4-BE49-F238E27FC236}">
                <a16:creationId xmlns:a16="http://schemas.microsoft.com/office/drawing/2014/main" id="{C2FACB89-57DA-4162-3226-3EED0645BDF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6">
            <a:extLst>
              <a:ext uri="{FF2B5EF4-FFF2-40B4-BE49-F238E27FC236}">
                <a16:creationId xmlns:a16="http://schemas.microsoft.com/office/drawing/2014/main" id="{1FD4000C-32DA-24E2-2081-0A76161E3F8E}"/>
              </a:ext>
            </a:extLst>
          </p:cNvPr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6">
            <a:extLst>
              <a:ext uri="{FF2B5EF4-FFF2-40B4-BE49-F238E27FC236}">
                <a16:creationId xmlns:a16="http://schemas.microsoft.com/office/drawing/2014/main" id="{D70A3A8A-51ED-C371-49E5-0AAFA19BFC84}"/>
              </a:ext>
            </a:extLst>
          </p:cNvPr>
          <p:cNvSpPr txBox="1"/>
          <p:nvPr/>
        </p:nvSpPr>
        <p:spPr>
          <a:xfrm>
            <a:off x="142675" y="40728"/>
            <a:ext cx="11801525" cy="14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a-ES" sz="4400" b="1" i="0" u="none" strike="noStrike" cap="non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Que </a:t>
            </a:r>
            <a:r>
              <a:rPr lang="ca-ES" sz="4000" b="1" i="0" u="none" strike="noStrike" cap="non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volen</a:t>
            </a:r>
            <a:r>
              <a:rPr lang="ca-ES" sz="4400" b="1" i="0" u="none" strike="noStrike" cap="non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 saber de nosaltres a una entrevista? </a:t>
            </a:r>
            <a:endParaRPr sz="4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6">
            <a:extLst>
              <a:ext uri="{FF2B5EF4-FFF2-40B4-BE49-F238E27FC236}">
                <a16:creationId xmlns:a16="http://schemas.microsoft.com/office/drawing/2014/main" id="{A8CEC84B-DC4C-2C28-2721-5FA9D025018F}"/>
              </a:ext>
            </a:extLst>
          </p:cNvPr>
          <p:cNvSpPr txBox="1"/>
          <p:nvPr/>
        </p:nvSpPr>
        <p:spPr>
          <a:xfrm>
            <a:off x="785818" y="1766604"/>
            <a:ext cx="4500600" cy="36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F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SOBRE LA NOSTRA </a:t>
            </a:r>
            <a:r>
              <a:rPr lang="ca-ES" sz="1800" b="1" dirty="0">
                <a:solidFill>
                  <a:schemeClr val="dk1"/>
                </a:solidFill>
              </a:rPr>
              <a:t>TRAJECTORIA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01;p6"/>
          <p:cNvSpPr/>
          <p:nvPr/>
        </p:nvSpPr>
        <p:spPr>
          <a:xfrm>
            <a:off x="5629951" y="1637996"/>
            <a:ext cx="4219617" cy="30773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F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1800"/>
            </a:pPr>
            <a:r>
              <a:rPr lang="ca-ES" dirty="0">
                <a:solidFill>
                  <a:schemeClr val="dk1"/>
                </a:solidFill>
              </a:rPr>
              <a:t>Què has fet durant el temps que no has treballat?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" name="Google Shape;201;p6">
            <a:extLst>
              <a:ext uri="{FF2B5EF4-FFF2-40B4-BE49-F238E27FC236}">
                <a16:creationId xmlns:a16="http://schemas.microsoft.com/office/drawing/2014/main" id="{4CC07359-32C1-BD8E-EB4B-2AD03D88D20A}"/>
              </a:ext>
            </a:extLst>
          </p:cNvPr>
          <p:cNvSpPr/>
          <p:nvPr/>
        </p:nvSpPr>
        <p:spPr>
          <a:xfrm>
            <a:off x="5629951" y="2134767"/>
            <a:ext cx="4738525" cy="30773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F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1800"/>
            </a:pPr>
            <a:r>
              <a:rPr lang="ca-ES" dirty="0">
                <a:solidFill>
                  <a:schemeClr val="dk1"/>
                </a:solidFill>
              </a:rPr>
              <a:t>Has fet molts canvis d’empreses. Quin ha sigut el motiu?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B5DBEC7D-4A93-00D8-8BA5-E4C0078041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7675" y="2498747"/>
            <a:ext cx="6191523" cy="330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25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>
          <a:extLst>
            <a:ext uri="{FF2B5EF4-FFF2-40B4-BE49-F238E27FC236}">
              <a16:creationId xmlns:a16="http://schemas.microsoft.com/office/drawing/2014/main" id="{0108147B-0C45-AFC1-F3C0-E78C7A35A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>
            <a:extLst>
              <a:ext uri="{FF2B5EF4-FFF2-40B4-BE49-F238E27FC236}">
                <a16:creationId xmlns:a16="http://schemas.microsoft.com/office/drawing/2014/main" id="{C0316D10-498D-D70C-D69E-34FB2BDC4B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8080" y="1714488"/>
            <a:ext cx="10515240" cy="446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5418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1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30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SzPts val="1400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640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1400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6" descr="Texto&#10;&#10;Descripción generada automáticamente con confianza media">
            <a:extLst>
              <a:ext uri="{FF2B5EF4-FFF2-40B4-BE49-F238E27FC236}">
                <a16:creationId xmlns:a16="http://schemas.microsoft.com/office/drawing/2014/main" id="{B29EC11C-40DC-98EB-9F47-8D3FAE7F9C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6" descr="Texto&#10;&#10;Descripción generada automáticamente">
            <a:extLst>
              <a:ext uri="{FF2B5EF4-FFF2-40B4-BE49-F238E27FC236}">
                <a16:creationId xmlns:a16="http://schemas.microsoft.com/office/drawing/2014/main" id="{A79D6643-F8F1-FB8E-F7EA-62AA1A0247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6" descr="Interfaz de usuario gráfica, Texto, Chat o mensaje de texto&#10;&#10;Descripción generada automáticamente">
            <a:extLst>
              <a:ext uri="{FF2B5EF4-FFF2-40B4-BE49-F238E27FC236}">
                <a16:creationId xmlns:a16="http://schemas.microsoft.com/office/drawing/2014/main" id="{E9AE98FE-D816-947E-3DF6-A6479837263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6">
            <a:extLst>
              <a:ext uri="{FF2B5EF4-FFF2-40B4-BE49-F238E27FC236}">
                <a16:creationId xmlns:a16="http://schemas.microsoft.com/office/drawing/2014/main" id="{59893879-79DF-12A3-F721-70063FFF3A37}"/>
              </a:ext>
            </a:extLst>
          </p:cNvPr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6">
            <a:extLst>
              <a:ext uri="{FF2B5EF4-FFF2-40B4-BE49-F238E27FC236}">
                <a16:creationId xmlns:a16="http://schemas.microsoft.com/office/drawing/2014/main" id="{A34E1553-2A7C-C88D-E7DD-7327D198C4E7}"/>
              </a:ext>
            </a:extLst>
          </p:cNvPr>
          <p:cNvSpPr txBox="1"/>
          <p:nvPr/>
        </p:nvSpPr>
        <p:spPr>
          <a:xfrm>
            <a:off x="185757" y="722620"/>
            <a:ext cx="11801525" cy="14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a-ES" sz="4400" b="1" i="0" u="none" strike="noStrike" cap="non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Que </a:t>
            </a:r>
            <a:r>
              <a:rPr lang="ca-ES" sz="4000" b="1" i="0" u="none" strike="noStrike" cap="non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volen</a:t>
            </a:r>
            <a:r>
              <a:rPr lang="ca-ES" sz="4400" b="1" i="0" u="none" strike="noStrike" cap="none" dirty="0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 saber de nosaltres a una entrevista? </a:t>
            </a:r>
            <a:endParaRPr sz="4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6">
            <a:extLst>
              <a:ext uri="{FF2B5EF4-FFF2-40B4-BE49-F238E27FC236}">
                <a16:creationId xmlns:a16="http://schemas.microsoft.com/office/drawing/2014/main" id="{DCD07498-F5AD-751B-710A-93C1CB563737}"/>
              </a:ext>
            </a:extLst>
          </p:cNvPr>
          <p:cNvSpPr txBox="1"/>
          <p:nvPr/>
        </p:nvSpPr>
        <p:spPr>
          <a:xfrm>
            <a:off x="523836" y="4714884"/>
            <a:ext cx="4500600" cy="36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SOBRE MOTIVACIONS I INTERESSOS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6">
            <a:extLst>
              <a:ext uri="{FF2B5EF4-FFF2-40B4-BE49-F238E27FC236}">
                <a16:creationId xmlns:a16="http://schemas.microsoft.com/office/drawing/2014/main" id="{9A8B3AB9-9221-2C81-437B-FF06174B471C}"/>
              </a:ext>
            </a:extLst>
          </p:cNvPr>
          <p:cNvSpPr/>
          <p:nvPr/>
        </p:nvSpPr>
        <p:spPr>
          <a:xfrm>
            <a:off x="5310177" y="4000500"/>
            <a:ext cx="3765000" cy="36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 què </a:t>
            </a:r>
            <a:r>
              <a:rPr lang="ca-ES" sz="1800">
                <a:solidFill>
                  <a:schemeClr val="dk1"/>
                </a:solidFill>
              </a:rPr>
              <a:t>hauriem de contractar-te?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6">
            <a:extLst>
              <a:ext uri="{FF2B5EF4-FFF2-40B4-BE49-F238E27FC236}">
                <a16:creationId xmlns:a16="http://schemas.microsoft.com/office/drawing/2014/main" id="{4B81023D-EA13-0150-1901-80975C8A24B9}"/>
              </a:ext>
            </a:extLst>
          </p:cNvPr>
          <p:cNvSpPr/>
          <p:nvPr/>
        </p:nvSpPr>
        <p:spPr>
          <a:xfrm>
            <a:off x="5265938" y="2548565"/>
            <a:ext cx="5463022" cy="36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7160" indent="-227160">
              <a:buSzPts val="1800"/>
            </a:pPr>
            <a:r>
              <a:rPr lang="ca-ES" sz="1800" dirty="0">
                <a:solidFill>
                  <a:schemeClr val="dk1"/>
                </a:solidFill>
              </a:rPr>
              <a:t>Quins punts forts  i quins punts hauries de millorar? </a:t>
            </a: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197" name="Google Shape;197;p6">
            <a:extLst>
              <a:ext uri="{FF2B5EF4-FFF2-40B4-BE49-F238E27FC236}">
                <a16:creationId xmlns:a16="http://schemas.microsoft.com/office/drawing/2014/main" id="{F25CCDF3-DD95-1922-8BB7-5AE83B03D120}"/>
              </a:ext>
            </a:extLst>
          </p:cNvPr>
          <p:cNvSpPr/>
          <p:nvPr/>
        </p:nvSpPr>
        <p:spPr>
          <a:xfrm>
            <a:off x="5285052" y="3495300"/>
            <a:ext cx="3765000" cy="36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ca-ES" sz="1800">
                <a:solidFill>
                  <a:schemeClr val="dk1"/>
                </a:solidFill>
              </a:rPr>
              <a:t>ots explica’m una mica sobre tú?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6">
            <a:extLst>
              <a:ext uri="{FF2B5EF4-FFF2-40B4-BE49-F238E27FC236}">
                <a16:creationId xmlns:a16="http://schemas.microsoft.com/office/drawing/2014/main" id="{AC19FAF5-652E-0141-1413-B618358099B9}"/>
              </a:ext>
            </a:extLst>
          </p:cNvPr>
          <p:cNvSpPr/>
          <p:nvPr/>
        </p:nvSpPr>
        <p:spPr>
          <a:xfrm>
            <a:off x="5310178" y="4357700"/>
            <a:ext cx="3077700" cy="36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et veus d’aquí 5 anys?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">
            <a:extLst>
              <a:ext uri="{FF2B5EF4-FFF2-40B4-BE49-F238E27FC236}">
                <a16:creationId xmlns:a16="http://schemas.microsoft.com/office/drawing/2014/main" id="{BDC32A0A-31A9-A2E6-B090-EAD21A7A83FE}"/>
              </a:ext>
            </a:extLst>
          </p:cNvPr>
          <p:cNvSpPr/>
          <p:nvPr/>
        </p:nvSpPr>
        <p:spPr>
          <a:xfrm>
            <a:off x="5310182" y="4714884"/>
            <a:ext cx="2311017" cy="36933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 vols guanyar?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6">
            <a:extLst>
              <a:ext uri="{FF2B5EF4-FFF2-40B4-BE49-F238E27FC236}">
                <a16:creationId xmlns:a16="http://schemas.microsoft.com/office/drawing/2014/main" id="{74E49647-4F58-5DFD-E4E3-D83AC53A9309}"/>
              </a:ext>
            </a:extLst>
          </p:cNvPr>
          <p:cNvSpPr/>
          <p:nvPr/>
        </p:nvSpPr>
        <p:spPr>
          <a:xfrm>
            <a:off x="5310182" y="5715016"/>
            <a:ext cx="3373744" cy="36933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Què fas en el teu temps lliure?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>
            <a:extLst>
              <a:ext uri="{FF2B5EF4-FFF2-40B4-BE49-F238E27FC236}">
                <a16:creationId xmlns:a16="http://schemas.microsoft.com/office/drawing/2014/main" id="{393D37BE-8ACD-1D33-64AA-5CBA21982D61}"/>
              </a:ext>
            </a:extLst>
          </p:cNvPr>
          <p:cNvSpPr/>
          <p:nvPr/>
        </p:nvSpPr>
        <p:spPr>
          <a:xfrm>
            <a:off x="5310182" y="5072074"/>
            <a:ext cx="6096000" cy="64633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Quin és el seu estat familiar i la seva predisposició a la mobilitat?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6">
            <a:extLst>
              <a:ext uri="{FF2B5EF4-FFF2-40B4-BE49-F238E27FC236}">
                <a16:creationId xmlns:a16="http://schemas.microsoft.com/office/drawing/2014/main" id="{36158ADF-6A94-FE81-8CED-6DC92494289A}"/>
              </a:ext>
            </a:extLst>
          </p:cNvPr>
          <p:cNvSpPr/>
          <p:nvPr/>
        </p:nvSpPr>
        <p:spPr>
          <a:xfrm>
            <a:off x="5265938" y="3021945"/>
            <a:ext cx="4693208" cy="36933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7160" marR="0" lvl="0" indent="-2271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 quines raons hauríem de contractar-lo?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6">
            <a:extLst>
              <a:ext uri="{FF2B5EF4-FFF2-40B4-BE49-F238E27FC236}">
                <a16:creationId xmlns:a16="http://schemas.microsoft.com/office/drawing/2014/main" id="{237402FA-786E-4BA8-132C-EBB9CBEC54B3}"/>
              </a:ext>
            </a:extLst>
          </p:cNvPr>
          <p:cNvSpPr txBox="1"/>
          <p:nvPr/>
        </p:nvSpPr>
        <p:spPr>
          <a:xfrm>
            <a:off x="523836" y="3092357"/>
            <a:ext cx="4500600" cy="36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SOBRE LA NOSTRA PERSONALITAT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5853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>
            <a:spLocks noGrp="1"/>
          </p:cNvSpPr>
          <p:nvPr>
            <p:ph type="body" idx="4294967295"/>
          </p:nvPr>
        </p:nvSpPr>
        <p:spPr>
          <a:xfrm>
            <a:off x="384048" y="3291840"/>
            <a:ext cx="11365992" cy="106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0" indent="-254180" algn="just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1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18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SzPct val="35000"/>
              <a:buNone/>
            </a:pPr>
            <a:r>
              <a:rPr lang="ca-ES" sz="16000" dirty="0"/>
              <a:t>https://www.youtube.com/watch?v=iXs3ANkVft0</a:t>
            </a:r>
            <a:endParaRPr sz="160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34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4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4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4"/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4" descr="Imágenes de Youtube logo | Imágene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4" descr="Imágenes de Youtube logo | Imágene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34" descr="Icono o logotipo de cámara de video - Descargar PNG/SVG transpar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2104" y="704088"/>
            <a:ext cx="2664078" cy="266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80" y="6519600"/>
            <a:ext cx="903600" cy="2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7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20" y="6507720"/>
            <a:ext cx="1162080" cy="2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7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20" y="6472440"/>
            <a:ext cx="1264320" cy="31572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7"/>
          <p:cNvSpPr/>
          <p:nvPr/>
        </p:nvSpPr>
        <p:spPr>
          <a:xfrm>
            <a:off x="2702520" y="6287760"/>
            <a:ext cx="6768000" cy="22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840</Words>
  <Application>Microsoft Office PowerPoint</Application>
  <PresentationFormat>Pantalla panoràmica</PresentationFormat>
  <Paragraphs>91</Paragraphs>
  <Slides>10</Slides>
  <Notes>10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2</vt:i4>
      </vt:variant>
      <vt:variant>
        <vt:lpstr>Títols de les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Noto Sans Symbols</vt:lpstr>
      <vt:lpstr>Times New Roman</vt:lpstr>
      <vt:lpstr>Office Theme</vt:lpstr>
      <vt:lpstr>Office Theme</vt:lpstr>
      <vt:lpstr>Dispositiu d'inserció sociolaboral  Ribera d'Ebre VIVA</vt:lpstr>
      <vt:lpstr>En que consisteix l’entrevista?</vt:lpstr>
      <vt:lpstr>Abans de l’entrevista</vt:lpstr>
      <vt:lpstr>Durant l’entrevista</vt:lpstr>
      <vt:lpstr>He acabat l’entrevista, ara què?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Dispositiu d'inserció sociolaboral  Ribera d'Ebre VIVA</dc:title>
  <dc:creator>Toni Casassas</dc:creator>
  <cp:lastModifiedBy>Roser Molas (Dinamització CCRE)</cp:lastModifiedBy>
  <cp:revision>8</cp:revision>
  <cp:lastPrinted>2025-12-04T14:46:28Z</cp:lastPrinted>
  <dcterms:created xsi:type="dcterms:W3CDTF">2021-10-20T07:37:57Z</dcterms:created>
  <dcterms:modified xsi:type="dcterms:W3CDTF">2025-12-04T15:05:49Z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21</vt:i4>
  </property>
  <property fmtid="{D5CDD505-2E9C-101B-9397-08002B2CF9AE}" pid="3" name="PresentationFormat">
    <vt:lpwstr>Personalizado</vt:lpwstr>
  </property>
  <property fmtid="{D5CDD505-2E9C-101B-9397-08002B2CF9AE}" pid="4" name="Slides">
    <vt:i4>21</vt:i4>
  </property>
</Properties>
</file>